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76" r:id="rId3"/>
    <p:sldId id="279" r:id="rId4"/>
    <p:sldId id="277" r:id="rId5"/>
    <p:sldId id="278" r:id="rId6"/>
    <p:sldId id="298" r:id="rId7"/>
    <p:sldId id="299" r:id="rId8"/>
    <p:sldId id="300" r:id="rId9"/>
    <p:sldId id="301" r:id="rId10"/>
    <p:sldId id="297" r:id="rId11"/>
    <p:sldId id="302" r:id="rId12"/>
    <p:sldId id="303" r:id="rId13"/>
    <p:sldId id="304" r:id="rId14"/>
    <p:sldId id="309" r:id="rId15"/>
    <p:sldId id="291" r:id="rId16"/>
    <p:sldId id="305" r:id="rId17"/>
    <p:sldId id="306" r:id="rId18"/>
    <p:sldId id="307" r:id="rId19"/>
    <p:sldId id="308" r:id="rId20"/>
    <p:sldId id="292" r:id="rId21"/>
    <p:sldId id="275" r:id="rId22"/>
  </p:sldIdLst>
  <p:sldSz cx="9144000" cy="6858000" type="screen4x3"/>
  <p:notesSz cx="7102475" cy="89916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нстантин Израилов" initials="КИ" lastIdx="1" clrIdx="0">
    <p:extLst>
      <p:ext uri="{19B8F6BF-5375-455C-9EA6-DF929625EA0E}">
        <p15:presenceInfo xmlns:p15="http://schemas.microsoft.com/office/powerpoint/2012/main" userId="84a72d3cd4bec2b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885E"/>
    <a:srgbClr val="FF0000"/>
    <a:srgbClr val="FF9F9F"/>
    <a:srgbClr val="017514"/>
    <a:srgbClr val="000674"/>
    <a:srgbClr val="01AF1E"/>
    <a:srgbClr val="93B7FF"/>
    <a:srgbClr val="00FE73"/>
    <a:srgbClr val="000798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4" autoAdjust="0"/>
    <p:restoredTop sz="94660" autoAdjust="0"/>
  </p:normalViewPr>
  <p:slideViewPr>
    <p:cSldViewPr>
      <p:cViewPr>
        <p:scale>
          <a:sx n="100" d="100"/>
          <a:sy n="100" d="100"/>
        </p:scale>
        <p:origin x="612" y="2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8E2B9AFB-908E-4553-80DF-9D31B13E12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62B70E38-ABF2-49E0-AC45-1ACC6C023D5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id="{1BB1A290-1C90-4825-BFA2-1CB6871F82B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46F36724-23CA-4031-B79A-A12344D312B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4355F5-B1C1-41DA-AD6D-ABA543A5C7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1" name="Group 29">
            <a:extLst>
              <a:ext uri="{FF2B5EF4-FFF2-40B4-BE49-F238E27FC236}">
                <a16:creationId xmlns:a16="http://schemas.microsoft.com/office/drawing/2014/main" id="{B904E8E9-B7CA-4930-BC94-4A461EC0AAD4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28650"/>
            <a:ext cx="8012113" cy="2571750"/>
            <a:chOff x="720" y="396"/>
            <a:chExt cx="5047" cy="1620"/>
          </a:xfrm>
        </p:grpSpPr>
        <p:sp>
          <p:nvSpPr>
            <p:cNvPr id="3090" name="Rectangle 18">
              <a:extLst>
                <a:ext uri="{FF2B5EF4-FFF2-40B4-BE49-F238E27FC236}">
                  <a16:creationId xmlns:a16="http://schemas.microsoft.com/office/drawing/2014/main" id="{46DEBB70-C0A2-4F32-B065-F48CEB8F069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Rectangle 28">
              <a:extLst>
                <a:ext uri="{FF2B5EF4-FFF2-40B4-BE49-F238E27FC236}">
                  <a16:creationId xmlns:a16="http://schemas.microsoft.com/office/drawing/2014/main" id="{C8B6E655-980D-4292-AD19-B0FD05C49E20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9" name="Rectangle 17">
            <a:extLst>
              <a:ext uri="{FF2B5EF4-FFF2-40B4-BE49-F238E27FC236}">
                <a16:creationId xmlns:a16="http://schemas.microsoft.com/office/drawing/2014/main" id="{202CA72C-158C-494F-A7A8-790A13081D0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30300" y="3141663"/>
            <a:ext cx="8013700" cy="574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45B05768-180B-44A1-9175-07D92089E3DA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3088" y="2520950"/>
            <a:ext cx="576262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7B015479-2ECC-4104-B382-BFA3D50C458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6088" y="628650"/>
            <a:ext cx="566737" cy="6365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4475A46B-CF48-49A7-A173-05AE13ECDAE1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78063" y="0"/>
            <a:ext cx="585787" cy="6350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Rectangle 22">
            <a:extLst>
              <a:ext uri="{FF2B5EF4-FFF2-40B4-BE49-F238E27FC236}">
                <a16:creationId xmlns:a16="http://schemas.microsoft.com/office/drawing/2014/main" id="{A050C4D6-4DCC-488D-9CE9-CAAA3A725039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81238" y="628650"/>
            <a:ext cx="585787" cy="631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Rectangle 23">
            <a:extLst>
              <a:ext uri="{FF2B5EF4-FFF2-40B4-BE49-F238E27FC236}">
                <a16:creationId xmlns:a16="http://schemas.microsoft.com/office/drawing/2014/main" id="{5231997F-A011-49C6-B5B5-54F04067D1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41413" y="1262063"/>
            <a:ext cx="574675" cy="6254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Rectangle 24">
            <a:extLst>
              <a:ext uri="{FF2B5EF4-FFF2-40B4-BE49-F238E27FC236}">
                <a16:creationId xmlns:a16="http://schemas.microsoft.com/office/drawing/2014/main" id="{9A80489D-948B-434B-88A2-8006D4BD00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6088" y="1263650"/>
            <a:ext cx="566737" cy="6223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Rectangle 25">
            <a:extLst>
              <a:ext uri="{FF2B5EF4-FFF2-40B4-BE49-F238E27FC236}">
                <a16:creationId xmlns:a16="http://schemas.microsoft.com/office/drawing/2014/main" id="{82AA038A-3649-45B4-BAE5-D3E0613AB17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3088" y="1885950"/>
            <a:ext cx="576262" cy="644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Rectangle 26">
            <a:extLst>
              <a:ext uri="{FF2B5EF4-FFF2-40B4-BE49-F238E27FC236}">
                <a16:creationId xmlns:a16="http://schemas.microsoft.com/office/drawing/2014/main" id="{C111F148-7693-4C66-BDC3-57C5B5D98FB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41413" y="1885950"/>
            <a:ext cx="576262" cy="6445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9" name="Rectangle 27">
            <a:extLst>
              <a:ext uri="{FF2B5EF4-FFF2-40B4-BE49-F238E27FC236}">
                <a16:creationId xmlns:a16="http://schemas.microsoft.com/office/drawing/2014/main" id="{F71BA097-026F-4139-A236-25B9468F1B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2528888"/>
            <a:ext cx="574675" cy="633412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66827E42-7A34-47CC-A5D8-6CEF07D65B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gray">
          <a:xfrm>
            <a:off x="1752600" y="1800225"/>
            <a:ext cx="6629400" cy="1012825"/>
          </a:xfrm>
        </p:spPr>
        <p:txBody>
          <a:bodyPr/>
          <a:lstStyle>
            <a:lvl1pPr algn="ctr">
              <a:defRPr sz="3600" i="1">
                <a:latin typeface="Verdana" panose="020B0604030504040204" pitchFamily="34" charset="0"/>
              </a:defRPr>
            </a:lvl1pPr>
          </a:lstStyle>
          <a:p>
            <a:pPr lvl="0"/>
            <a:r>
              <a:rPr lang="ru-RU" altLang="en-US" noProof="0"/>
              <a:t>Образец заголовка</a:t>
            </a:r>
            <a:endParaRPr lang="en-US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93EEBF7-9F16-4C43-94E8-4B7F75EACC7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600200" y="3276600"/>
            <a:ext cx="6324600" cy="381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en-US" noProof="0"/>
              <a:t>Образец подзаголовка</a:t>
            </a:r>
            <a:endParaRPr lang="en-US" altLang="en-US" noProof="0"/>
          </a:p>
        </p:txBody>
      </p:sp>
      <p:grpSp>
        <p:nvGrpSpPr>
          <p:cNvPr id="3088" name="Group 16">
            <a:extLst>
              <a:ext uri="{FF2B5EF4-FFF2-40B4-BE49-F238E27FC236}">
                <a16:creationId xmlns:a16="http://schemas.microsoft.com/office/drawing/2014/main" id="{279D8F43-29AB-4573-B3FC-DECFD12AD9D4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5410200"/>
            <a:ext cx="1295400" cy="695325"/>
            <a:chOff x="2680" y="3678"/>
            <a:chExt cx="680" cy="438"/>
          </a:xfrm>
        </p:grpSpPr>
        <p:sp>
          <p:nvSpPr>
            <p:cNvPr id="3086" name="Text Box 14">
              <a:extLst>
                <a:ext uri="{FF2B5EF4-FFF2-40B4-BE49-F238E27FC236}">
                  <a16:creationId xmlns:a16="http://schemas.microsoft.com/office/drawing/2014/main" id="{4B3D4E59-85F3-4D40-B810-053A742CDA76}"/>
                </a:ext>
              </a:extLst>
            </p:cNvPr>
            <p:cNvSpPr txBox="1">
              <a:spLocks noChangeArrowheads="1"/>
            </p:cNvSpPr>
            <p:nvPr userDrawn="1"/>
          </p:nvSpPr>
          <p:spPr bwMode="gray">
            <a:xfrm>
              <a:off x="2680" y="3789"/>
              <a:ext cx="6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en-US" sz="2800" b="1">
                  <a:solidFill>
                    <a:schemeClr val="tx2"/>
                  </a:solidFill>
                </a:rPr>
                <a:t>LOGO</a:t>
              </a:r>
            </a:p>
          </p:txBody>
        </p:sp>
        <p:sp>
          <p:nvSpPr>
            <p:cNvPr id="3087" name="AutoShape 15">
              <a:extLst>
                <a:ext uri="{FF2B5EF4-FFF2-40B4-BE49-F238E27FC236}">
                  <a16:creationId xmlns:a16="http://schemas.microsoft.com/office/drawing/2014/main" id="{AABA6585-E7ED-4475-9AA6-851F6DF899DE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BA293-76B1-4FFC-ABBA-48C2158E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8342B5-AAF2-47FA-A769-C24AD287A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809BC4-E919-4748-A70A-D4480646C9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017476-CE6B-4EFC-977B-6F73F3045C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BEEF82-0B16-43FB-A711-75768C22EED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781366B8-A799-4388-A655-58AD27648CE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38466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84769B-43B5-4854-B650-29EBD4B258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D59D95-0170-428D-8169-1114A75E87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7A07A42-3B08-4F4E-859A-21714D9757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8A7BE45-0F84-4A49-8D59-7A657AECE8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C12EAD-126A-4E85-A1C4-E223C7402EC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8BBA4B0B-38C2-4B61-8291-13DCEDD9F25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251545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ABB73-E4AA-4E9F-AD1C-298258B5F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0C5A40F9-A7C7-40BE-ACE7-FB978963EB1C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248275"/>
          </a:xfrm>
        </p:spPr>
        <p:txBody>
          <a:bodyPr/>
          <a:lstStyle/>
          <a:p>
            <a:r>
              <a:rPr lang="ru-RU"/>
              <a:t>Вставка таблицы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B99CE1F-5EA3-45C8-A64E-8FDE120BD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943600" y="65373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F429186-04DC-4A96-894D-A7993BE2FC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971800" y="65373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CAA1FB54-AD22-4013-B40C-B91D0C59FBF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E18FFD1E-CA62-4426-86D3-65255C4AA7E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5943600" y="68263"/>
            <a:ext cx="2590800" cy="236537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69723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854C8-E400-4AD2-B492-BB66D004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6889BE-FB91-44C9-AE04-BE36F9523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AB23DCD-4978-42F5-B144-6FEB501C89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8C57165-1B3B-40EA-920A-76793E90D1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C095A3-1BB3-479D-8046-30DBBD7D54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E9F74689-7243-40F0-A3A2-1788AC34FAC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9751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D080A-EE2E-4951-A04F-D84A6BDBD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AB5FA1-24B6-4F2F-863E-89C5314DF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4F976F-5123-4932-99A3-E569DDA877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9C2D0F-1307-40CB-BC1B-2C0AB362C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5737F2-024B-48BA-A9B4-5EDFB986C84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BBCD0FDC-313D-4C2B-A164-5888D7519B4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416937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D3F56D-484C-4FE1-8AE2-B48AFA1D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6BFBEA-785A-45B7-80DC-37684C883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1623CE-F914-4112-BD73-CA365B0A0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58F52E-84F7-4DA7-9048-D863061A5A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AC93D-81FD-4F22-8B6D-5932481A8D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D24F3B-C8DC-49F8-8D7F-51E3430923C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43D8203-C0C0-4194-9A12-B4789DD680B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89844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19EA76-403D-4555-85F2-8DDB047FB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F258D9-4205-494F-97A4-DB11788B4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64128C-B537-40FE-A2A3-C6DCD9EAE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F3F1379-CA60-4853-9303-DD634B60D8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980B7A3-F3B6-489C-93D4-10A9B769A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D7524DC7-7B50-46E3-AF6B-CCD1AC6C41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6FBCA19F-CA7B-4FC9-9758-460D580D80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A62874-6A77-4783-95E0-803ADC46E93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Дата 8">
            <a:extLst>
              <a:ext uri="{FF2B5EF4-FFF2-40B4-BE49-F238E27FC236}">
                <a16:creationId xmlns:a16="http://schemas.microsoft.com/office/drawing/2014/main" id="{C9D3BEE4-2694-41AF-9A00-3D01A7D86AB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9068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CD661-9FED-4D02-A7B6-F380E334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8BA3250-BD86-4824-897D-E55BD07BEE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B770E7-6BAF-4043-8526-3C6EAA5AF8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5FACCD-D206-44DA-A4EF-12DD94BED57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5B4DE8-C194-46B8-AE77-32F1CC2A6D6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28266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B0658CB1-BF78-4FDF-A90C-1634906AD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03EBA36-083F-4F24-80FA-EF1FB1DB58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A76BCE-BFF9-40C6-BEAF-E4496728B34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B005A5-277B-47ED-88E6-1FEA75422FB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70296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DC7A7-C66F-40A2-A8BB-C0B8A3309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0D1E17-4F57-4FC6-98F9-C2B623EA1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146367-020F-489B-B92D-1B1A91563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FDBD49-48E7-4967-AD83-AE0A5C19A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0B53CA-9757-419E-BBE5-908000CA73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3DBF74-4EF9-4D0D-BA60-055E910607A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EBB36D7-7AFB-4421-8967-154DF73357C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07327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D90F0-A2B5-4605-AD67-9D0B4E62D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54AFA20-8680-4DC8-A5AB-B832BC3AE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57DF43-C1D7-472F-AB23-12BE76687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A747C4-3E11-41C6-B7DE-C1B9B6EB6C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7DE0AE-D0F2-4016-97F8-5C9FF9D4F3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EDCD33-66EC-4D6C-8211-2852BE1E1DF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E0277D-05F0-47C9-BF84-E41312AEE31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67357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>
            <a:extLst>
              <a:ext uri="{FF2B5EF4-FFF2-40B4-BE49-F238E27FC236}">
                <a16:creationId xmlns:a16="http://schemas.microsoft.com/office/drawing/2014/main" id="{34BDA5B4-680A-4AF9-992F-16739F226185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5638" y="360363"/>
            <a:ext cx="8497887" cy="719137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A5471FA-23FB-4C1D-A76C-15AAB726CB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2EB38F4-04C6-416C-9089-A649DB8CCE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37325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BCC9B6B-2B0C-4D91-9914-EB19154441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373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DBFDF1-6A12-4784-A38E-B90F97CE4E6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399472A1-128B-418C-85A6-F7D3BAC172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457200"/>
            <a:ext cx="73914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48" name="Rectangle 24">
            <a:extLst>
              <a:ext uri="{FF2B5EF4-FFF2-40B4-BE49-F238E27FC236}">
                <a16:creationId xmlns:a16="http://schemas.microsoft.com/office/drawing/2014/main" id="{DAAFD6D8-D7C2-448E-9E07-195E35947923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" name="Rectangle 25">
            <a:extLst>
              <a:ext uri="{FF2B5EF4-FFF2-40B4-BE49-F238E27FC236}">
                <a16:creationId xmlns:a16="http://schemas.microsoft.com/office/drawing/2014/main" id="{6766229E-940E-4217-A0FC-47C4D498EAB6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8613" y="357188"/>
            <a:ext cx="328612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0" name="Rectangle 26">
            <a:extLst>
              <a:ext uri="{FF2B5EF4-FFF2-40B4-BE49-F238E27FC236}">
                <a16:creationId xmlns:a16="http://schemas.microsoft.com/office/drawing/2014/main" id="{D33A8E46-1D18-4018-A729-FD0569CFF6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2" name="Rectangle 28">
            <a:extLst>
              <a:ext uri="{FF2B5EF4-FFF2-40B4-BE49-F238E27FC236}">
                <a16:creationId xmlns:a16="http://schemas.microsoft.com/office/drawing/2014/main" id="{129A9768-78CF-46AC-934B-A6DBB58F96C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>
            <a:extLst>
              <a:ext uri="{FF2B5EF4-FFF2-40B4-BE49-F238E27FC236}">
                <a16:creationId xmlns:a16="http://schemas.microsoft.com/office/drawing/2014/main" id="{C86386E1-22D2-46E8-9376-11B23390A9E6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8613" y="719138"/>
            <a:ext cx="328612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>
            <a:extLst>
              <a:ext uri="{FF2B5EF4-FFF2-40B4-BE49-F238E27FC236}">
                <a16:creationId xmlns:a16="http://schemas.microsoft.com/office/drawing/2014/main" id="{6145CC6B-C7CA-4CFD-B6D1-9A75228CA4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0" y="68263"/>
            <a:ext cx="25908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r>
              <a:rPr lang="en-US" altLang="en-US"/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qemu.org/" TargetMode="External"/><Relationship Id="rId2" Type="http://schemas.openxmlformats.org/officeDocument/2006/relationships/hyperlink" Target="https://www.windriver.com/products/simics/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hyperlink" Target="http://www.vmware.com/ru/products/workstation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ns3.com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visualstudio.microsoft.com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etbeans.org/" TargetMode="External"/><Relationship Id="rId2" Type="http://schemas.openxmlformats.org/officeDocument/2006/relationships/hyperlink" Target="http://eclipse.org/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docs.microsoft.com/en-us/windows-hardware/drivers/debugger/debugger-download-tools" TargetMode="External"/><Relationship Id="rId7" Type="http://schemas.openxmlformats.org/officeDocument/2006/relationships/hyperlink" Target="http://www.gnu.org/software/gdb/" TargetMode="External"/><Relationship Id="rId2" Type="http://schemas.openxmlformats.org/officeDocument/2006/relationships/hyperlink" Target="https://visualstudio.microsoft.com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x64dbg.com/" TargetMode="External"/><Relationship Id="rId5" Type="http://schemas.openxmlformats.org/officeDocument/2006/relationships/hyperlink" Target="https://www.immunityinc.com/products/debugger" TargetMode="External"/><Relationship Id="rId4" Type="http://schemas.openxmlformats.org/officeDocument/2006/relationships/hyperlink" Target="https://www.hex-rays.com/products/ida" TargetMode="External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d-gate.com/products/dotnet-development/reflector/" TargetMode="External"/><Relationship Id="rId2" Type="http://schemas.openxmlformats.org/officeDocument/2006/relationships/hyperlink" Target="https://visualstudio.microsoft.com/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hyperlink" Target="https://github.com/0xd4d/dnSp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nlfiedler/jswat" TargetMode="External"/><Relationship Id="rId7" Type="http://schemas.openxmlformats.org/officeDocument/2006/relationships/hyperlink" Target="http://andrei.gmxhome.de/bytecode/index.html" TargetMode="External"/><Relationship Id="rId2" Type="http://schemas.openxmlformats.org/officeDocument/2006/relationships/hyperlink" Target="http://www.drgarbage.com/bytecode-visualizer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ode.google.com/p/javasnoop/" TargetMode="External"/><Relationship Id="rId5" Type="http://schemas.openxmlformats.org/officeDocument/2006/relationships/hyperlink" Target="https://the.bytecode.club/pages.php?page=bytecode-viewer" TargetMode="External"/><Relationship Id="rId4" Type="http://schemas.openxmlformats.org/officeDocument/2006/relationships/hyperlink" Target="http://sourceforge.net/projects/jbc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02F9CE3-FAB4-4F76-8977-469A65C210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en-US" sz="2000" dirty="0"/>
              <a:t>Лекция 4.</a:t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br>
              <a:rPr lang="en-US" altLang="en-US" sz="28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Часть 2. Динамический анализ)</a:t>
            </a:r>
            <a:endParaRPr lang="en-US" altLang="en-US" sz="2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F58C10-B6C3-411C-93E8-9E6AF53F7E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D6C841-54D5-4887-B6DB-0CED7437E1F9}"/>
              </a:ext>
            </a:extLst>
          </p:cNvPr>
          <p:cNvSpPr/>
          <p:nvPr/>
        </p:nvSpPr>
        <p:spPr bwMode="auto">
          <a:xfrm>
            <a:off x="4161098" y="5301208"/>
            <a:ext cx="1202804" cy="91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40862" y="6215608"/>
            <a:ext cx="2600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i="1" dirty="0"/>
              <a:t>Константин Евгеньевич</a:t>
            </a:r>
          </a:p>
          <a:p>
            <a:pPr algn="r"/>
            <a:r>
              <a:rPr lang="ru-RU" sz="1600" i="1" dirty="0"/>
              <a:t>Израилов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120414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Перерыв</a:t>
            </a:r>
          </a:p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5 минут</a:t>
            </a:r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CDF22FE-54B1-4D68-AEE4-07BB20E9A3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629400" cy="1012825"/>
          </a:xfrm>
        </p:spPr>
        <p:txBody>
          <a:bodyPr/>
          <a:lstStyle/>
          <a:p>
            <a:r>
              <a:rPr lang="ru-RU" altLang="en-US" sz="2000" dirty="0"/>
              <a:t>Лекция 4.</a:t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br>
              <a:rPr lang="ru-RU" altLang="en-US" sz="2800" dirty="0"/>
            </a:br>
            <a:r>
              <a:rPr lang="en-US" altLang="en-US" sz="2400" dirty="0"/>
              <a:t>(</a:t>
            </a:r>
            <a:r>
              <a:rPr lang="ru-RU" altLang="en-US" sz="2400" dirty="0"/>
              <a:t>Часть 2. Динамический анализ)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4353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3542"/>
            <a:ext cx="7391400" cy="595536"/>
          </a:xfrm>
        </p:spPr>
        <p:txBody>
          <a:bodyPr/>
          <a:lstStyle/>
          <a:p>
            <a:pPr algn="ctr"/>
            <a:r>
              <a:rPr lang="ru-RU" sz="2400" dirty="0"/>
              <a:t>Методы эмуляции машинного кода</a:t>
            </a:r>
            <a:br>
              <a:rPr lang="en-US" sz="2400" dirty="0"/>
            </a:br>
            <a:r>
              <a:rPr lang="en-US" sz="2400" dirty="0"/>
              <a:t>(C/C++)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896448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Шаги метода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Настроить платформу эмуляции (процессор, память, ввод-вывод)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Открыть в эмуляторе машинный код программы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Запустить процесс эмуляции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Выполнить сценарий работы в программе, отслеживая</a:t>
            </a:r>
            <a:r>
              <a:rPr lang="en-US" sz="1200" dirty="0"/>
              <a:t>: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Значения регистров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Состояние памяти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Стек вызовов функций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Точки остановки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Работу устройств платформы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…</a:t>
            </a:r>
          </a:p>
          <a:p>
            <a:pPr marL="685800" lvl="1" indent="-228600" algn="l">
              <a:buFont typeface="+mj-lt"/>
              <a:buAutoNum type="arabicParenR"/>
            </a:pPr>
            <a:r>
              <a:rPr lang="ru-RU" sz="1200" dirty="0"/>
              <a:t>Выполнить обратную отладку*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08B7FF8-F35D-488D-A299-6A492EEF4B7F}"/>
              </a:ext>
            </a:extLst>
          </p:cNvPr>
          <p:cNvSpPr/>
          <p:nvPr/>
        </p:nvSpPr>
        <p:spPr>
          <a:xfrm>
            <a:off x="0" y="3541653"/>
            <a:ext cx="896448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Типичные применяемые средства</a:t>
            </a:r>
            <a:r>
              <a:rPr lang="en-US" sz="1400" dirty="0"/>
              <a:t>:</a:t>
            </a:r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 err="1"/>
              <a:t>Simics</a:t>
            </a:r>
            <a:r>
              <a:rPr lang="en-US" sz="1200" dirty="0"/>
              <a:t> (</a:t>
            </a:r>
            <a:r>
              <a:rPr lang="en-US" sz="1200" dirty="0">
                <a:solidFill>
                  <a:srgbClr val="00079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https://www.windriver.com/products/simics/</a:t>
            </a:r>
            <a:r>
              <a:rPr lang="en-US" sz="1200" dirty="0"/>
              <a:t>)</a:t>
            </a:r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/>
              <a:t>QEMU (</a:t>
            </a:r>
            <a:r>
              <a:rPr lang="en-US" sz="1200" dirty="0">
                <a:solidFill>
                  <a:srgbClr val="00079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https://www.qemu.org/</a:t>
            </a:r>
            <a:r>
              <a:rPr lang="en-US" sz="1200" dirty="0"/>
              <a:t>)</a:t>
            </a:r>
          </a:p>
          <a:p>
            <a:pPr lvl="1" algn="l"/>
            <a:r>
              <a:rPr lang="ru-RU" sz="1200" dirty="0"/>
              <a:t>Продукты обладают похожими возможностями</a:t>
            </a:r>
            <a:r>
              <a:rPr lang="en-US" sz="1200" dirty="0"/>
              <a:t>:</a:t>
            </a:r>
          </a:p>
          <a:p>
            <a:pPr marL="1085850" lvl="2" indent="-171450" algn="l">
              <a:buFont typeface="Wingdings" panose="05000000000000000000" pitchFamily="2" charset="2"/>
              <a:buChar char="§"/>
            </a:pPr>
            <a:r>
              <a:rPr lang="ru-RU" sz="1200" dirty="0"/>
              <a:t>Эмуляция платформ с архитектурой (</a:t>
            </a:r>
            <a:r>
              <a:rPr lang="en-US" sz="1200" dirty="0"/>
              <a:t>x86/x64, PowerPC, MIPS, ARM, …</a:t>
            </a:r>
            <a:r>
              <a:rPr lang="ru-RU" sz="1200" dirty="0"/>
              <a:t>) – создание виртуального оборудования</a:t>
            </a:r>
          </a:p>
          <a:p>
            <a:pPr marL="1543050" lvl="3" indent="-171450" algn="l">
              <a:buFont typeface="Courier New" panose="02070309020205020404" pitchFamily="49" charset="0"/>
              <a:buChar char="o"/>
            </a:pPr>
            <a:r>
              <a:rPr lang="ru-RU" sz="1200" dirty="0"/>
              <a:t>Уже существующего оборудования</a:t>
            </a:r>
          </a:p>
          <a:p>
            <a:pPr marL="1543050" lvl="3" indent="-171450" algn="l">
              <a:buFont typeface="Courier New" panose="02070309020205020404" pitchFamily="49" charset="0"/>
              <a:buChar char="o"/>
            </a:pPr>
            <a:r>
              <a:rPr lang="ru-RU" sz="1200" dirty="0"/>
              <a:t>Еще разрабатываемого оборудования (что особо актуально для отладки многоядерных процессоров)</a:t>
            </a:r>
          </a:p>
          <a:p>
            <a:pPr marL="1085850" lvl="2" indent="-171450" algn="l">
              <a:buFont typeface="Wingdings" panose="05000000000000000000" pitchFamily="2" charset="2"/>
              <a:buChar char="§"/>
            </a:pPr>
            <a:r>
              <a:rPr lang="ru-RU" sz="1200" dirty="0"/>
              <a:t>Выполнение программы в обратном направлении – поиска источников ошибок</a:t>
            </a:r>
          </a:p>
          <a:p>
            <a:pPr marL="1085850" lvl="2" indent="-171450" algn="l">
              <a:buFont typeface="Wingdings" panose="05000000000000000000" pitchFamily="2" charset="2"/>
              <a:buChar char="§"/>
            </a:pPr>
            <a:r>
              <a:rPr lang="ru-RU" sz="1200" dirty="0"/>
              <a:t>Автоматизация тестирования – выполнение сценариев работы (в т.ч. симуляция отключений оборудования)</a:t>
            </a:r>
          </a:p>
          <a:p>
            <a:pPr marL="1085850" lvl="2" indent="-171450" algn="l">
              <a:buFont typeface="Wingdings" panose="05000000000000000000" pitchFamily="2" charset="2"/>
              <a:buChar char="§"/>
            </a:pPr>
            <a:r>
              <a:rPr lang="ru-RU" sz="1200" dirty="0"/>
              <a:t>Построение и отладка целых систем с сетевыми взаимодействием</a:t>
            </a:r>
            <a:endParaRPr lang="en-US" sz="1200" dirty="0"/>
          </a:p>
          <a:p>
            <a:pPr marL="685800" lvl="1" indent="-228600" algn="l">
              <a:buFont typeface="+mj-lt"/>
              <a:buAutoNum type="arabicParenR" startAt="3"/>
            </a:pPr>
            <a:r>
              <a:rPr lang="en-US" sz="1200" dirty="0"/>
              <a:t>VMware Workstation (</a:t>
            </a:r>
            <a:r>
              <a:rPr lang="en-US" sz="1200" dirty="0">
                <a:solidFill>
                  <a:srgbClr val="000798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http://www.vmware.com/ru/products/workstation/</a:t>
            </a:r>
            <a:r>
              <a:rPr lang="en-US" sz="1200" dirty="0"/>
              <a:t>)</a:t>
            </a:r>
          </a:p>
          <a:p>
            <a:pPr marL="1085850" lvl="2" indent="-171450" algn="l">
              <a:buFont typeface="Wingdings" panose="05000000000000000000" pitchFamily="2" charset="2"/>
              <a:buChar char="§"/>
            </a:pPr>
            <a:r>
              <a:rPr lang="ru-RU" sz="1200" dirty="0"/>
              <a:t>Запуск на </a:t>
            </a:r>
            <a:r>
              <a:rPr lang="en-US" sz="1200" dirty="0"/>
              <a:t>x86/x64 </a:t>
            </a:r>
            <a:r>
              <a:rPr lang="ru-RU" sz="1200" dirty="0"/>
              <a:t>в основной ОС нескольких других ОС (</a:t>
            </a:r>
            <a:r>
              <a:rPr lang="en-US" sz="1200" dirty="0"/>
              <a:t>MS-DOS, Windows, Linus, BSD</a:t>
            </a:r>
            <a:r>
              <a:rPr lang="ru-RU" sz="1200" dirty="0"/>
              <a:t>)</a:t>
            </a:r>
            <a:endParaRPr lang="en-US" sz="1200" dirty="0"/>
          </a:p>
          <a:p>
            <a:pPr marL="1085850" lvl="2" indent="-171450" algn="l">
              <a:buFont typeface="Wingdings" panose="05000000000000000000" pitchFamily="2" charset="2"/>
              <a:buChar char="§"/>
            </a:pPr>
            <a:r>
              <a:rPr lang="ru-RU" sz="1200" dirty="0"/>
              <a:t>Анализ программ трудоемок, но возможен</a:t>
            </a:r>
          </a:p>
          <a:p>
            <a:pPr marL="1543050" lvl="3" indent="-171450" algn="l">
              <a:buFont typeface="Wingdings" panose="05000000000000000000" pitchFamily="2" charset="2"/>
              <a:buChar char="§"/>
            </a:pPr>
            <a:r>
              <a:rPr lang="ru-RU" sz="1100" dirty="0"/>
              <a:t>см. Методы ручной отладки машинного кода (C/C++)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71C40D-95AA-4D51-8863-768CFECB2DED}"/>
              </a:ext>
            </a:extLst>
          </p:cNvPr>
          <p:cNvSpPr txBox="1"/>
          <p:nvPr/>
        </p:nvSpPr>
        <p:spPr>
          <a:xfrm>
            <a:off x="-34536" y="6585110"/>
            <a:ext cx="91785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Обратная отладка – </a:t>
            </a:r>
            <a:r>
              <a:rPr lang="en-US" sz="1050" i="1" dirty="0"/>
              <a:t>“</a:t>
            </a:r>
            <a:r>
              <a:rPr lang="ru-RU" sz="1050" i="1" dirty="0"/>
              <a:t>машина времени</a:t>
            </a:r>
            <a:r>
              <a:rPr lang="en-US" sz="1050" i="1" dirty="0"/>
              <a:t>”</a:t>
            </a:r>
            <a:r>
              <a:rPr lang="ru-RU" sz="1050" i="1" dirty="0"/>
              <a:t> для кода</a:t>
            </a:r>
            <a:r>
              <a:rPr lang="en-US" sz="1050" i="1" dirty="0"/>
              <a:t>;</a:t>
            </a:r>
            <a:r>
              <a:rPr lang="ru-RU" sz="1050" i="1" dirty="0"/>
              <a:t> позволяет возвращаться к прежним состояниям программы</a:t>
            </a:r>
            <a:endParaRPr lang="en-US" sz="1050" i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CD17EA1-8363-49E6-8848-CBA57ACE58F9}"/>
              </a:ext>
            </a:extLst>
          </p:cNvPr>
          <p:cNvSpPr/>
          <p:nvPr/>
        </p:nvSpPr>
        <p:spPr bwMode="auto">
          <a:xfrm>
            <a:off x="6876256" y="2083889"/>
            <a:ext cx="2088232" cy="1045866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5F1B2DF-6747-4618-A0D4-58859FEB8BD7}"/>
              </a:ext>
            </a:extLst>
          </p:cNvPr>
          <p:cNvSpPr/>
          <p:nvPr/>
        </p:nvSpPr>
        <p:spPr bwMode="auto">
          <a:xfrm>
            <a:off x="7033536" y="2227197"/>
            <a:ext cx="717323" cy="3080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CPU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7AA0C9B-691B-4C69-A1C1-38D5C656EE23}"/>
              </a:ext>
            </a:extLst>
          </p:cNvPr>
          <p:cNvSpPr/>
          <p:nvPr/>
        </p:nvSpPr>
        <p:spPr bwMode="auto">
          <a:xfrm>
            <a:off x="7956376" y="2227197"/>
            <a:ext cx="854277" cy="308098"/>
          </a:xfrm>
          <a:prstGeom prst="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A43854C-4CA8-4FAF-B45C-DE30F1AE3C3B}"/>
              </a:ext>
            </a:extLst>
          </p:cNvPr>
          <p:cNvSpPr/>
          <p:nvPr/>
        </p:nvSpPr>
        <p:spPr bwMode="auto">
          <a:xfrm>
            <a:off x="7033536" y="2659953"/>
            <a:ext cx="717323" cy="308098"/>
          </a:xfrm>
          <a:prstGeom prst="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HDD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3D61333-CEC6-4777-BC18-D8584ED3A97D}"/>
              </a:ext>
            </a:extLst>
          </p:cNvPr>
          <p:cNvSpPr/>
          <p:nvPr/>
        </p:nvSpPr>
        <p:spPr bwMode="auto">
          <a:xfrm>
            <a:off x="7956376" y="2659953"/>
            <a:ext cx="854277" cy="3080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In/Out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Стрелка: вправо 3">
            <a:extLst>
              <a:ext uri="{FF2B5EF4-FFF2-40B4-BE49-F238E27FC236}">
                <a16:creationId xmlns:a16="http://schemas.microsoft.com/office/drawing/2014/main" id="{FA31E324-48D8-4CAE-9242-E77CDE35C9F1}"/>
              </a:ext>
            </a:extLst>
          </p:cNvPr>
          <p:cNvSpPr/>
          <p:nvPr/>
        </p:nvSpPr>
        <p:spPr bwMode="auto">
          <a:xfrm>
            <a:off x="5995838" y="2285083"/>
            <a:ext cx="726583" cy="484632"/>
          </a:xfrm>
          <a:prstGeom prst="rightArrow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: один усеченный угол 6">
            <a:extLst>
              <a:ext uri="{FF2B5EF4-FFF2-40B4-BE49-F238E27FC236}">
                <a16:creationId xmlns:a16="http://schemas.microsoft.com/office/drawing/2014/main" id="{714266C7-5803-4E50-A976-80DB469CC131}"/>
              </a:ext>
            </a:extLst>
          </p:cNvPr>
          <p:cNvSpPr/>
          <p:nvPr/>
        </p:nvSpPr>
        <p:spPr bwMode="auto">
          <a:xfrm>
            <a:off x="5508104" y="3763888"/>
            <a:ext cx="1513547" cy="382191"/>
          </a:xfrm>
          <a:prstGeom prst="snip1Rect">
            <a:avLst/>
          </a:prstGeom>
          <a:solidFill>
            <a:srgbClr val="FFC5C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/>
              <a:t>Программа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4DB016-67C0-47BA-8834-9E65535D63D5}"/>
              </a:ext>
            </a:extLst>
          </p:cNvPr>
          <p:cNvSpPr txBox="1"/>
          <p:nvPr/>
        </p:nvSpPr>
        <p:spPr>
          <a:xfrm>
            <a:off x="5146852" y="1641413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PC</a:t>
            </a: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134FFFC2-58EA-47DF-BA25-020CEDFDF000}"/>
              </a:ext>
            </a:extLst>
          </p:cNvPr>
          <p:cNvCxnSpPr>
            <a:cxnSpLocks/>
            <a:endCxn id="26" idx="2"/>
          </p:cNvCxnSpPr>
          <p:nvPr/>
        </p:nvCxnSpPr>
        <p:spPr bwMode="auto">
          <a:xfrm flipH="1" flipV="1">
            <a:off x="5466285" y="3307168"/>
            <a:ext cx="358572" cy="455326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C3BD027C-99F5-441F-88C0-B3B1D2037CF8}"/>
              </a:ext>
            </a:extLst>
          </p:cNvPr>
          <p:cNvCxnSpPr>
            <a:cxnSpLocks/>
            <a:endCxn id="28" idx="2"/>
          </p:cNvCxnSpPr>
          <p:nvPr/>
        </p:nvCxnSpPr>
        <p:spPr bwMode="auto">
          <a:xfrm flipV="1">
            <a:off x="6598944" y="3314282"/>
            <a:ext cx="277311" cy="443807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9E0D451-742D-4AEE-AE6E-DE61033DAB12}"/>
              </a:ext>
            </a:extLst>
          </p:cNvPr>
          <p:cNvSpPr txBox="1"/>
          <p:nvPr/>
        </p:nvSpPr>
        <p:spPr>
          <a:xfrm>
            <a:off x="6535761" y="1628800"/>
            <a:ext cx="2626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Эмулятор (программа)</a:t>
            </a:r>
            <a:endParaRPr lang="en-US" dirty="0"/>
          </a:p>
        </p:txBody>
      </p:sp>
      <p:sp>
        <p:nvSpPr>
          <p:cNvPr id="28" name="Табличка 27">
            <a:extLst>
              <a:ext uri="{FF2B5EF4-FFF2-40B4-BE49-F238E27FC236}">
                <a16:creationId xmlns:a16="http://schemas.microsoft.com/office/drawing/2014/main" id="{A7EBFEFD-1BA4-48DF-9246-DDE60479F56C}"/>
              </a:ext>
            </a:extLst>
          </p:cNvPr>
          <p:cNvSpPr/>
          <p:nvPr/>
        </p:nvSpPr>
        <p:spPr bwMode="auto">
          <a:xfrm>
            <a:off x="6552219" y="2746479"/>
            <a:ext cx="648072" cy="567803"/>
          </a:xfrm>
          <a:prstGeom prst="plaque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ОС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Равнобедренный треугольник 32">
            <a:extLst>
              <a:ext uri="{FF2B5EF4-FFF2-40B4-BE49-F238E27FC236}">
                <a16:creationId xmlns:a16="http://schemas.microsoft.com/office/drawing/2014/main" id="{D5DB576D-55A3-4DAE-B3B6-C002F93009E0}"/>
              </a:ext>
            </a:extLst>
          </p:cNvPr>
          <p:cNvSpPr/>
          <p:nvPr/>
        </p:nvSpPr>
        <p:spPr bwMode="auto">
          <a:xfrm>
            <a:off x="7693515" y="3149935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Равнобедренный треугольник 34">
            <a:extLst>
              <a:ext uri="{FF2B5EF4-FFF2-40B4-BE49-F238E27FC236}">
                <a16:creationId xmlns:a16="http://schemas.microsoft.com/office/drawing/2014/main" id="{2DAA1D46-909B-470E-AF03-DE7C4D6A2CB3}"/>
              </a:ext>
            </a:extLst>
          </p:cNvPr>
          <p:cNvSpPr/>
          <p:nvPr/>
        </p:nvSpPr>
        <p:spPr bwMode="auto">
          <a:xfrm>
            <a:off x="8052087" y="3149935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Равнобедренный треугольник 35">
            <a:extLst>
              <a:ext uri="{FF2B5EF4-FFF2-40B4-BE49-F238E27FC236}">
                <a16:creationId xmlns:a16="http://schemas.microsoft.com/office/drawing/2014/main" id="{C15E0521-D961-481B-920A-AEEDDEAC4CEF}"/>
              </a:ext>
            </a:extLst>
          </p:cNvPr>
          <p:cNvSpPr/>
          <p:nvPr/>
        </p:nvSpPr>
        <p:spPr bwMode="auto">
          <a:xfrm>
            <a:off x="8412440" y="3149935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634F102-B847-46EE-9F7F-2CE342ABBE37}"/>
              </a:ext>
            </a:extLst>
          </p:cNvPr>
          <p:cNvSpPr txBox="1"/>
          <p:nvPr/>
        </p:nvSpPr>
        <p:spPr>
          <a:xfrm>
            <a:off x="7650342" y="3494496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Отладка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6D22B55A-5822-41DF-B820-488BDED2DE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0142" y="2010745"/>
            <a:ext cx="1524213" cy="1047896"/>
          </a:xfrm>
          <a:prstGeom prst="rect">
            <a:avLst/>
          </a:prstGeom>
        </p:spPr>
      </p:pic>
      <p:sp>
        <p:nvSpPr>
          <p:cNvPr id="26" name="Табличка 25">
            <a:extLst>
              <a:ext uri="{FF2B5EF4-FFF2-40B4-BE49-F238E27FC236}">
                <a16:creationId xmlns:a16="http://schemas.microsoft.com/office/drawing/2014/main" id="{748A0B50-FAB3-47ED-98AF-9C89BB23F1DB}"/>
              </a:ext>
            </a:extLst>
          </p:cNvPr>
          <p:cNvSpPr/>
          <p:nvPr/>
        </p:nvSpPr>
        <p:spPr bwMode="auto">
          <a:xfrm>
            <a:off x="5142249" y="2739365"/>
            <a:ext cx="648072" cy="567803"/>
          </a:xfrm>
          <a:prstGeom prst="plaque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ОС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70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3542"/>
            <a:ext cx="7391400" cy="595536"/>
          </a:xfrm>
        </p:spPr>
        <p:txBody>
          <a:bodyPr/>
          <a:lstStyle/>
          <a:p>
            <a:pPr algn="ctr"/>
            <a:r>
              <a:rPr lang="ru-RU" sz="2400" dirty="0"/>
              <a:t>Методы эмуляции машинного кода для специализированных платформ </a:t>
            </a:r>
            <a:r>
              <a:rPr lang="en-US" sz="2400" dirty="0"/>
              <a:t>(C/C++)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8964488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Шаги метода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Найти эмулятор для специализированной платформы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Открыть в эмуляторе машинный код программы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Запустить процесс эмуляции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Выполнить сценарий работы в программе, отслеживая</a:t>
            </a:r>
            <a:r>
              <a:rPr lang="en-US" sz="1200" dirty="0"/>
              <a:t>: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Значения регистров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Состояние памяти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Стек вызовов функций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Точки остановки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Специальную информацию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…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08B7FF8-F35D-488D-A299-6A492EEF4B7F}"/>
              </a:ext>
            </a:extLst>
          </p:cNvPr>
          <p:cNvSpPr/>
          <p:nvPr/>
        </p:nvSpPr>
        <p:spPr>
          <a:xfrm>
            <a:off x="0" y="3384862"/>
            <a:ext cx="896448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Пример эмулятора устройств </a:t>
            </a:r>
            <a:r>
              <a:rPr lang="en-US" sz="1400" dirty="0"/>
              <a:t>–</a:t>
            </a:r>
            <a:r>
              <a:rPr lang="ru-RU" sz="1400" dirty="0"/>
              <a:t> маршрутизаторов </a:t>
            </a:r>
            <a:r>
              <a:rPr lang="en-US" sz="1400" dirty="0"/>
              <a:t>Cisco</a:t>
            </a:r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 err="1"/>
              <a:t>Dynamips</a:t>
            </a:r>
            <a:r>
              <a:rPr lang="en-US" sz="1200" dirty="0"/>
              <a:t> (</a:t>
            </a:r>
            <a:r>
              <a:rPr lang="en-US" sz="1200" dirty="0">
                <a:solidFill>
                  <a:srgbClr val="000798"/>
                </a:solidFill>
              </a:rPr>
              <a:t>---</a:t>
            </a:r>
            <a:r>
              <a:rPr lang="en-US" sz="1200" dirty="0"/>
              <a:t>)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Открытый исходный код (работает под </a:t>
            </a:r>
            <a:r>
              <a:rPr lang="en-US" sz="1200" dirty="0"/>
              <a:t>Linux, Mac OS, Windows)</a:t>
            </a:r>
            <a:endParaRPr lang="ru-RU" sz="1200" dirty="0"/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Поддержка аппаратной части маршрутизаторов</a:t>
            </a:r>
            <a:r>
              <a:rPr lang="en-US" sz="1200" dirty="0"/>
              <a:t>:</a:t>
            </a:r>
          </a:p>
          <a:p>
            <a:pPr marL="1714500" lvl="3" indent="-342900" algn="l">
              <a:buFont typeface="Courier New" panose="02070309020205020404" pitchFamily="49" charset="0"/>
              <a:buChar char="o"/>
            </a:pPr>
            <a:r>
              <a:rPr lang="ru-RU" sz="1200" dirty="0"/>
              <a:t>1700 (от 1710 до 1760), 2600 (от 2610 до 2650XM), 2691, 3600 (3620, 3640 и 3660), 3725, 3745, 7200 (от NPE-100 до NPE-G1)</a:t>
            </a:r>
            <a:endParaRPr lang="en-US" sz="1200" dirty="0"/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Загружает и выполняет </a:t>
            </a:r>
            <a:r>
              <a:rPr lang="en-US" sz="1200" dirty="0"/>
              <a:t>Cisco IOS*</a:t>
            </a:r>
            <a:endParaRPr lang="ru-RU" sz="1200" dirty="0"/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Возможен перехват трафика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Возможна модификация для глубокого динамического анализа машинного кода образов</a:t>
            </a:r>
            <a:r>
              <a:rPr lang="en-US" sz="1200" dirty="0"/>
              <a:t> IOS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Позволяет собой полностью заменить реальное сетевое оборудование (</a:t>
            </a:r>
            <a:r>
              <a:rPr lang="ru-RU" sz="1200" dirty="0">
                <a:solidFill>
                  <a:srgbClr val="FF0000"/>
                </a:solidFill>
              </a:rPr>
              <a:t>стоимость</a:t>
            </a:r>
            <a:r>
              <a:rPr lang="en-US" sz="1200" dirty="0">
                <a:solidFill>
                  <a:srgbClr val="FF0000"/>
                </a:solidFill>
              </a:rPr>
              <a:t>:</a:t>
            </a:r>
            <a:r>
              <a:rPr lang="ru-RU" sz="1200" dirty="0">
                <a:solidFill>
                  <a:srgbClr val="FF0000"/>
                </a:solidFill>
              </a:rPr>
              <a:t> </a:t>
            </a:r>
            <a:r>
              <a:rPr lang="en-US" sz="1200" dirty="0">
                <a:solidFill>
                  <a:srgbClr val="FF0000"/>
                </a:solidFill>
              </a:rPr>
              <a:t>0$</a:t>
            </a:r>
            <a:r>
              <a:rPr lang="en-US" sz="1200" dirty="0"/>
              <a:t>)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На данный момент не поддерживается (сайта также нет)</a:t>
            </a:r>
            <a:endParaRPr lang="en-US" sz="1200" dirty="0"/>
          </a:p>
          <a:p>
            <a:pPr marL="1714500" lvl="3" indent="-342900" algn="l">
              <a:buFont typeface="Wingdings" panose="05000000000000000000" pitchFamily="2" charset="2"/>
              <a:buChar char="§"/>
            </a:pPr>
            <a:r>
              <a:rPr lang="ru-RU" sz="1100" i="1" dirty="0"/>
              <a:t>Возможно, проект просто не актуален</a:t>
            </a:r>
            <a:endParaRPr lang="en-US" sz="1100" i="1" dirty="0"/>
          </a:p>
          <a:p>
            <a:pPr marL="1714500" lvl="3" indent="-342900" algn="l">
              <a:buFont typeface="Wingdings" panose="05000000000000000000" pitchFamily="2" charset="2"/>
              <a:buChar char="§"/>
            </a:pPr>
            <a:r>
              <a:rPr lang="ru-RU" sz="1100" i="1" dirty="0"/>
              <a:t>Возможно, были угрозы транснациональной компании</a:t>
            </a:r>
            <a:r>
              <a:rPr lang="en-US" sz="1100" i="1" dirty="0"/>
              <a:t> Cisco</a:t>
            </a:r>
          </a:p>
          <a:p>
            <a:pPr marL="1714500" lvl="3" indent="-342900" algn="l">
              <a:buFont typeface="Wingdings" panose="05000000000000000000" pitchFamily="2" charset="2"/>
              <a:buChar char="§"/>
            </a:pPr>
            <a:r>
              <a:rPr lang="ru-RU" sz="1100" i="1" dirty="0"/>
              <a:t>Возможно, ……….. </a:t>
            </a:r>
            <a:endParaRPr lang="en-US" sz="110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71C40D-95AA-4D51-8863-768CFECB2DED}"/>
              </a:ext>
            </a:extLst>
          </p:cNvPr>
          <p:cNvSpPr txBox="1"/>
          <p:nvPr/>
        </p:nvSpPr>
        <p:spPr>
          <a:xfrm>
            <a:off x="-34536" y="6585110"/>
            <a:ext cx="91785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 IOS – </a:t>
            </a:r>
            <a:r>
              <a:rPr lang="ru-RU" sz="1050" i="1" dirty="0"/>
              <a:t>программное обеспечение в некоторых маршрутизаторах </a:t>
            </a:r>
            <a:r>
              <a:rPr lang="en-US" sz="1050" i="1" dirty="0"/>
              <a:t>Cisco (</a:t>
            </a:r>
            <a:r>
              <a:rPr lang="ru-RU" sz="1050" i="1" dirty="0"/>
              <a:t>многозадачная операционная система для сетевой работы</a:t>
            </a:r>
            <a:r>
              <a:rPr lang="en-US" sz="1050" i="1" dirty="0"/>
              <a:t>)</a:t>
            </a:r>
          </a:p>
        </p:txBody>
      </p:sp>
      <p:pic>
        <p:nvPicPr>
          <p:cNvPr id="6146" name="Picture 2" descr="ÐÐ°ÑÑÐ¸Ð½ÐºÐ¸ Ð¿Ð¾ Ð·Ð°Ð¿ÑÐ¾ÑÑ ÑÐµÐ¾ÑÐ¸Ñ Ð·Ð°Ð³Ð¾Ð²Ð¾ÑÐ°">
            <a:extLst>
              <a:ext uri="{FF2B5EF4-FFF2-40B4-BE49-F238E27FC236}">
                <a16:creationId xmlns:a16="http://schemas.microsoft.com/office/drawing/2014/main" id="{67D52F97-13DF-4990-BD54-686FBD41C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360441"/>
            <a:ext cx="1224136" cy="685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28A68F8-0252-4F75-A15D-CE0D02AEA0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8569" y="1638127"/>
            <a:ext cx="1465712" cy="109787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3121C43-BC0B-4DC9-9A44-D548DCD90E04}"/>
              </a:ext>
            </a:extLst>
          </p:cNvPr>
          <p:cNvSpPr txBox="1"/>
          <p:nvPr/>
        </p:nvSpPr>
        <p:spPr>
          <a:xfrm>
            <a:off x="5094230" y="119675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Cisco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F5FB787-9B94-4357-86E7-D8F9B665450C}"/>
              </a:ext>
            </a:extLst>
          </p:cNvPr>
          <p:cNvSpPr txBox="1"/>
          <p:nvPr/>
        </p:nvSpPr>
        <p:spPr>
          <a:xfrm>
            <a:off x="7092280" y="1196752"/>
            <a:ext cx="121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Dynamips</a:t>
            </a:r>
            <a:endParaRPr lang="en-US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981F48F-83E9-4E83-ACC8-859195400554}"/>
              </a:ext>
            </a:extLst>
          </p:cNvPr>
          <p:cNvSpPr/>
          <p:nvPr/>
        </p:nvSpPr>
        <p:spPr bwMode="auto">
          <a:xfrm>
            <a:off x="7020272" y="1628800"/>
            <a:ext cx="2088232" cy="1045866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DED78EBF-B4EA-4EE3-BFC2-40AC1DAD6B46}"/>
              </a:ext>
            </a:extLst>
          </p:cNvPr>
          <p:cNvSpPr/>
          <p:nvPr/>
        </p:nvSpPr>
        <p:spPr bwMode="auto">
          <a:xfrm>
            <a:off x="7177552" y="1772108"/>
            <a:ext cx="717323" cy="3080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CPU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14767596-443A-44D4-85E5-224E4BD3ACF0}"/>
              </a:ext>
            </a:extLst>
          </p:cNvPr>
          <p:cNvSpPr/>
          <p:nvPr/>
        </p:nvSpPr>
        <p:spPr bwMode="auto">
          <a:xfrm>
            <a:off x="8100392" y="1772108"/>
            <a:ext cx="854277" cy="308098"/>
          </a:xfrm>
          <a:prstGeom prst="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C9E01150-6616-4096-955F-D1F13E1B65C3}"/>
              </a:ext>
            </a:extLst>
          </p:cNvPr>
          <p:cNvSpPr/>
          <p:nvPr/>
        </p:nvSpPr>
        <p:spPr bwMode="auto">
          <a:xfrm>
            <a:off x="7177552" y="2204864"/>
            <a:ext cx="717323" cy="308098"/>
          </a:xfrm>
          <a:prstGeom prst="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Crypto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EBC1B39-3003-422E-9ED5-1BC1512C60FE}"/>
              </a:ext>
            </a:extLst>
          </p:cNvPr>
          <p:cNvSpPr/>
          <p:nvPr/>
        </p:nvSpPr>
        <p:spPr bwMode="auto">
          <a:xfrm>
            <a:off x="8100392" y="2204864"/>
            <a:ext cx="854277" cy="3080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In/Out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A488B354-6AF9-45F7-BAC9-96DFA2C6D60B}"/>
              </a:ext>
            </a:extLst>
          </p:cNvPr>
          <p:cNvCxnSpPr>
            <a:cxnSpLocks/>
          </p:cNvCxnSpPr>
          <p:nvPr/>
        </p:nvCxnSpPr>
        <p:spPr bwMode="auto">
          <a:xfrm flipV="1">
            <a:off x="6910203" y="2734087"/>
            <a:ext cx="277311" cy="443807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" name="Равнобедренный треугольник 39">
            <a:extLst>
              <a:ext uri="{FF2B5EF4-FFF2-40B4-BE49-F238E27FC236}">
                <a16:creationId xmlns:a16="http://schemas.microsoft.com/office/drawing/2014/main" id="{BDB28124-2703-4EDA-8506-26B5784DDDCB}"/>
              </a:ext>
            </a:extLst>
          </p:cNvPr>
          <p:cNvSpPr/>
          <p:nvPr/>
        </p:nvSpPr>
        <p:spPr bwMode="auto">
          <a:xfrm>
            <a:off x="7837531" y="2694846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Равнобедренный треугольник 40">
            <a:extLst>
              <a:ext uri="{FF2B5EF4-FFF2-40B4-BE49-F238E27FC236}">
                <a16:creationId xmlns:a16="http://schemas.microsoft.com/office/drawing/2014/main" id="{330FB5CE-3E40-42C9-A57B-7EEF3D4530AE}"/>
              </a:ext>
            </a:extLst>
          </p:cNvPr>
          <p:cNvSpPr/>
          <p:nvPr/>
        </p:nvSpPr>
        <p:spPr bwMode="auto">
          <a:xfrm>
            <a:off x="8196103" y="2694846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Равнобедренный треугольник 41">
            <a:extLst>
              <a:ext uri="{FF2B5EF4-FFF2-40B4-BE49-F238E27FC236}">
                <a16:creationId xmlns:a16="http://schemas.microsoft.com/office/drawing/2014/main" id="{707B48EA-F3E7-45D5-A336-2B5A418C9E94}"/>
              </a:ext>
            </a:extLst>
          </p:cNvPr>
          <p:cNvSpPr/>
          <p:nvPr/>
        </p:nvSpPr>
        <p:spPr bwMode="auto">
          <a:xfrm>
            <a:off x="8556456" y="2694846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665B86-99E2-4621-A705-5E74B79E5A6F}"/>
              </a:ext>
            </a:extLst>
          </p:cNvPr>
          <p:cNvSpPr txBox="1"/>
          <p:nvPr/>
        </p:nvSpPr>
        <p:spPr>
          <a:xfrm>
            <a:off x="7576398" y="3068960"/>
            <a:ext cx="1568698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rgbClr val="FF0000"/>
                </a:solidFill>
              </a:rPr>
              <a:t>Отладка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FF0000"/>
                </a:solidFill>
              </a:rPr>
              <a:t>+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rgbClr val="FF0000"/>
                </a:solidFill>
              </a:rPr>
              <a:t>Логирование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4" name="Стрелка: вправо 43">
            <a:extLst>
              <a:ext uri="{FF2B5EF4-FFF2-40B4-BE49-F238E27FC236}">
                <a16:creationId xmlns:a16="http://schemas.microsoft.com/office/drawing/2014/main" id="{C51093BE-522F-444B-BD62-8D642851379B}"/>
              </a:ext>
            </a:extLst>
          </p:cNvPr>
          <p:cNvSpPr/>
          <p:nvPr/>
        </p:nvSpPr>
        <p:spPr bwMode="auto">
          <a:xfrm>
            <a:off x="6175448" y="1702430"/>
            <a:ext cx="726583" cy="484632"/>
          </a:xfrm>
          <a:prstGeom prst="rightArrow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Прямоугольник: один усеченный угол 44">
            <a:extLst>
              <a:ext uri="{FF2B5EF4-FFF2-40B4-BE49-F238E27FC236}">
                <a16:creationId xmlns:a16="http://schemas.microsoft.com/office/drawing/2014/main" id="{F4BBDB33-AF4F-4574-BBD1-FD9943890E30}"/>
              </a:ext>
            </a:extLst>
          </p:cNvPr>
          <p:cNvSpPr/>
          <p:nvPr/>
        </p:nvSpPr>
        <p:spPr bwMode="auto">
          <a:xfrm>
            <a:off x="5855977" y="3187337"/>
            <a:ext cx="1513547" cy="382191"/>
          </a:xfrm>
          <a:prstGeom prst="snip1Rect">
            <a:avLst/>
          </a:prstGeom>
          <a:solidFill>
            <a:srgbClr val="FFC5C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Cisco IOS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37C2E2CC-6065-46DD-A0C8-4EAFAC27F4C2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084168" y="2708920"/>
            <a:ext cx="239488" cy="453251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" name="Пузырек для мыслей: облако 22">
            <a:extLst>
              <a:ext uri="{FF2B5EF4-FFF2-40B4-BE49-F238E27FC236}">
                <a16:creationId xmlns:a16="http://schemas.microsoft.com/office/drawing/2014/main" id="{D6991F12-DA8D-41B3-9D9F-912CD0E450A7}"/>
              </a:ext>
            </a:extLst>
          </p:cNvPr>
          <p:cNvSpPr/>
          <p:nvPr/>
        </p:nvSpPr>
        <p:spPr bwMode="auto">
          <a:xfrm>
            <a:off x="7346300" y="5657313"/>
            <a:ext cx="1699606" cy="905789"/>
          </a:xfrm>
          <a:prstGeom prst="cloudCallout">
            <a:avLst>
              <a:gd name="adj1" fmla="val -38058"/>
              <a:gd name="adj2" fmla="val -70224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Минутка Теории Заговора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42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3542"/>
            <a:ext cx="7391400" cy="595536"/>
          </a:xfrm>
        </p:spPr>
        <p:txBody>
          <a:bodyPr/>
          <a:lstStyle/>
          <a:p>
            <a:pPr algn="ctr"/>
            <a:r>
              <a:rPr lang="ru-RU" sz="2400" dirty="0"/>
              <a:t>Методы эмуляции целой сети</a:t>
            </a:r>
            <a:br>
              <a:rPr lang="en-US" sz="2400" dirty="0"/>
            </a:br>
            <a:r>
              <a:rPr lang="ru-RU" sz="2400" dirty="0"/>
              <a:t>на базе </a:t>
            </a:r>
            <a:r>
              <a:rPr lang="en-US" sz="2400" dirty="0" err="1"/>
              <a:t>Dynamips</a:t>
            </a:r>
            <a:endParaRPr lang="en-US" sz="24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896448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Шаги метода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Создать в эмуляторе необходимую сеть</a:t>
            </a:r>
            <a:endParaRPr lang="en-US" sz="12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Подключить к эмулятору сети эмуляторы устройств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Подключить к эмулятору сети реальные сетевые устройства</a:t>
            </a:r>
            <a:endParaRPr lang="en-US" sz="12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Запустить эмуляторы устройств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Выполнить сетевые сценарий (например, установление </a:t>
            </a:r>
            <a:r>
              <a:rPr lang="en-US" sz="1200" dirty="0"/>
              <a:t>VPN </a:t>
            </a:r>
            <a:r>
              <a:rPr lang="ru-RU" sz="1200" dirty="0"/>
              <a:t>соединения между хостами)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Проанализировать работу кода в эмуляторе устройства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Например, выполнить по шагам алгоритм </a:t>
            </a:r>
            <a:r>
              <a:rPr lang="en-US" sz="1200" dirty="0"/>
              <a:t>VPN</a:t>
            </a:r>
            <a:r>
              <a:rPr lang="ru-RU" sz="1200" dirty="0"/>
              <a:t> (из протокола </a:t>
            </a:r>
            <a:r>
              <a:rPr lang="ru-RU" sz="1200" dirty="0" err="1"/>
              <a:t>Диффи-Хеллмана</a:t>
            </a:r>
            <a:r>
              <a:rPr lang="ru-RU" sz="1200" dirty="0"/>
              <a:t>*)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71C40D-95AA-4D51-8863-768CFECB2DED}"/>
              </a:ext>
            </a:extLst>
          </p:cNvPr>
          <p:cNvSpPr txBox="1"/>
          <p:nvPr/>
        </p:nvSpPr>
        <p:spPr>
          <a:xfrm>
            <a:off x="-34536" y="6585110"/>
            <a:ext cx="91785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 </a:t>
            </a:r>
            <a:r>
              <a:rPr lang="ru-RU" sz="1050" i="1" dirty="0"/>
              <a:t>Алгоритм </a:t>
            </a:r>
            <a:r>
              <a:rPr lang="ru-RU" sz="1050" dirty="0" err="1"/>
              <a:t>Диффи-Хеллмана</a:t>
            </a:r>
            <a:r>
              <a:rPr lang="en-US" sz="1050" i="1" dirty="0"/>
              <a:t> – </a:t>
            </a:r>
            <a:r>
              <a:rPr lang="ru-RU" sz="1050" i="1" dirty="0"/>
              <a:t>позволяет двум сторонам получить общий секретный ключ, используя незащищенный канал</a:t>
            </a:r>
            <a:endParaRPr lang="en-US" sz="1050" i="1" dirty="0"/>
          </a:p>
        </p:txBody>
      </p:sp>
      <p:pic>
        <p:nvPicPr>
          <p:cNvPr id="7170" name="Picture 2" descr="ÐÐ°ÑÑÐ¸Ð½ÐºÐ¸ Ð¿Ð¾ Ð·Ð°Ð¿ÑÐ¾ÑÑ gns3">
            <a:extLst>
              <a:ext uri="{FF2B5EF4-FFF2-40B4-BE49-F238E27FC236}">
                <a16:creationId xmlns:a16="http://schemas.microsoft.com/office/drawing/2014/main" id="{BFF7468F-5E8A-4634-BC5D-B068AAD3E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903" y="4077072"/>
            <a:ext cx="3850097" cy="2165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52DE316-0FFA-4C91-8040-337A86E779BD}"/>
              </a:ext>
            </a:extLst>
          </p:cNvPr>
          <p:cNvSpPr/>
          <p:nvPr/>
        </p:nvSpPr>
        <p:spPr>
          <a:xfrm>
            <a:off x="21668" y="2971398"/>
            <a:ext cx="901482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Пример средств эмуляции сети</a:t>
            </a:r>
            <a:endParaRPr lang="en-US" sz="1400" dirty="0"/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/>
              <a:t>GNS3</a:t>
            </a:r>
            <a:r>
              <a:rPr lang="ru-RU" sz="1200" dirty="0"/>
              <a:t> (</a:t>
            </a:r>
            <a:r>
              <a:rPr lang="en-US" sz="1200" dirty="0">
                <a:solidFill>
                  <a:srgbClr val="00079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https://www.gns3.com/</a:t>
            </a:r>
            <a:r>
              <a:rPr lang="ru-RU" sz="1200" dirty="0"/>
              <a:t>) + </a:t>
            </a:r>
            <a:r>
              <a:rPr lang="en-US" sz="1200" dirty="0" err="1"/>
              <a:t>Dynamips</a:t>
            </a:r>
            <a:endParaRPr lang="ru-RU" sz="1200" dirty="0"/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Графический конструктор сети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Использует как реальные устройства, так и эмулируемые (в т.ч. на базе</a:t>
            </a:r>
            <a:r>
              <a:rPr lang="en-US" sz="1200" dirty="0"/>
              <a:t> </a:t>
            </a:r>
            <a:r>
              <a:rPr lang="en-US" sz="1200" dirty="0" err="1"/>
              <a:t>Dynamips</a:t>
            </a:r>
            <a:r>
              <a:rPr lang="ru-RU" sz="1200" dirty="0"/>
              <a:t>)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Поддержка не ограничивается только маршрутизаторами </a:t>
            </a:r>
            <a:r>
              <a:rPr lang="en-US" sz="1200" dirty="0"/>
              <a:t>Cisco</a:t>
            </a:r>
            <a:endParaRPr lang="ru-RU" sz="1200" dirty="0"/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Настраивается через конфигурационные файлы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Есть интерактивный режим для реальных сценариев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Есть поддержка консолей устройств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Удобно для создания тестовых стендов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ru-RU" sz="1200" dirty="0"/>
              <a:t>Бесплатное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FB40D39-278B-43CD-9F43-5471F52E0DE8}"/>
              </a:ext>
            </a:extLst>
          </p:cNvPr>
          <p:cNvSpPr/>
          <p:nvPr/>
        </p:nvSpPr>
        <p:spPr bwMode="auto">
          <a:xfrm>
            <a:off x="433871" y="5013176"/>
            <a:ext cx="3850097" cy="1022996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GNS3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C1AD918-2F31-4EE0-B961-F6C056F2A476}"/>
              </a:ext>
            </a:extLst>
          </p:cNvPr>
          <p:cNvSpPr/>
          <p:nvPr/>
        </p:nvSpPr>
        <p:spPr bwMode="auto">
          <a:xfrm>
            <a:off x="677675" y="5388100"/>
            <a:ext cx="1296144" cy="432048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</a:rPr>
              <a:t>Dynamips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 1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85BBCC6E-150F-4665-9F5D-0838CB7606F1}"/>
              </a:ext>
            </a:extLst>
          </p:cNvPr>
          <p:cNvSpPr/>
          <p:nvPr/>
        </p:nvSpPr>
        <p:spPr bwMode="auto">
          <a:xfrm>
            <a:off x="2699792" y="5392962"/>
            <a:ext cx="1296144" cy="432048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</a:rPr>
              <a:t>Dynamips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 2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AFF26E81-0DCF-4721-B100-BB9AD9A430BC}"/>
              </a:ext>
            </a:extLst>
          </p:cNvPr>
          <p:cNvCxnSpPr>
            <a:stCxn id="8" idx="3"/>
            <a:endCxn id="28" idx="1"/>
          </p:cNvCxnSpPr>
          <p:nvPr/>
        </p:nvCxnSpPr>
        <p:spPr bwMode="auto">
          <a:xfrm>
            <a:off x="1973819" y="5604124"/>
            <a:ext cx="725973" cy="48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Равнобедренный треугольник 32">
            <a:extLst>
              <a:ext uri="{FF2B5EF4-FFF2-40B4-BE49-F238E27FC236}">
                <a16:creationId xmlns:a16="http://schemas.microsoft.com/office/drawing/2014/main" id="{090BB376-0EE6-4D42-BE0C-2ACAC0C181CF}"/>
              </a:ext>
            </a:extLst>
          </p:cNvPr>
          <p:cNvSpPr/>
          <p:nvPr/>
        </p:nvSpPr>
        <p:spPr bwMode="auto">
          <a:xfrm>
            <a:off x="800685" y="5820958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Равнобедренный треугольник 33">
            <a:extLst>
              <a:ext uri="{FF2B5EF4-FFF2-40B4-BE49-F238E27FC236}">
                <a16:creationId xmlns:a16="http://schemas.microsoft.com/office/drawing/2014/main" id="{D0249422-3AF6-4294-B165-25AF0A029B80}"/>
              </a:ext>
            </a:extLst>
          </p:cNvPr>
          <p:cNvSpPr/>
          <p:nvPr/>
        </p:nvSpPr>
        <p:spPr bwMode="auto">
          <a:xfrm>
            <a:off x="1159257" y="5820958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Равнобедренный треугольник 34">
            <a:extLst>
              <a:ext uri="{FF2B5EF4-FFF2-40B4-BE49-F238E27FC236}">
                <a16:creationId xmlns:a16="http://schemas.microsoft.com/office/drawing/2014/main" id="{304870A5-68CB-429F-B7B6-25FB50E91D8E}"/>
              </a:ext>
            </a:extLst>
          </p:cNvPr>
          <p:cNvSpPr/>
          <p:nvPr/>
        </p:nvSpPr>
        <p:spPr bwMode="auto">
          <a:xfrm>
            <a:off x="1519610" y="5820958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0851EE4-6499-44EE-9281-02BEF8D5D6C5}"/>
              </a:ext>
            </a:extLst>
          </p:cNvPr>
          <p:cNvSpPr txBox="1"/>
          <p:nvPr/>
        </p:nvSpPr>
        <p:spPr>
          <a:xfrm>
            <a:off x="433871" y="6195072"/>
            <a:ext cx="3850097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rgbClr val="FF0000"/>
                </a:solidFill>
              </a:rPr>
              <a:t>Отладка</a:t>
            </a:r>
            <a:r>
              <a:rPr lang="en-US" dirty="0">
                <a:solidFill>
                  <a:srgbClr val="FF0000"/>
                </a:solidFill>
              </a:rPr>
              <a:t>     +     </a:t>
            </a:r>
            <a:r>
              <a:rPr lang="ru-RU" dirty="0">
                <a:solidFill>
                  <a:srgbClr val="FF0000"/>
                </a:solidFill>
              </a:rPr>
              <a:t>Логирование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" name="Равнобедренный треугольник 46">
            <a:extLst>
              <a:ext uri="{FF2B5EF4-FFF2-40B4-BE49-F238E27FC236}">
                <a16:creationId xmlns:a16="http://schemas.microsoft.com/office/drawing/2014/main" id="{ED5E4811-FA11-4ED1-8C4F-19A8DF215B6D}"/>
              </a:ext>
            </a:extLst>
          </p:cNvPr>
          <p:cNvSpPr/>
          <p:nvPr/>
        </p:nvSpPr>
        <p:spPr bwMode="auto">
          <a:xfrm>
            <a:off x="2802289" y="5825814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Равнобедренный треугольник 47">
            <a:extLst>
              <a:ext uri="{FF2B5EF4-FFF2-40B4-BE49-F238E27FC236}">
                <a16:creationId xmlns:a16="http://schemas.microsoft.com/office/drawing/2014/main" id="{D938CD2F-81E3-4D52-BA0A-375BB752DF8E}"/>
              </a:ext>
            </a:extLst>
          </p:cNvPr>
          <p:cNvSpPr/>
          <p:nvPr/>
        </p:nvSpPr>
        <p:spPr bwMode="auto">
          <a:xfrm>
            <a:off x="3160861" y="5825814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Равнобедренный треугольник 48">
            <a:extLst>
              <a:ext uri="{FF2B5EF4-FFF2-40B4-BE49-F238E27FC236}">
                <a16:creationId xmlns:a16="http://schemas.microsoft.com/office/drawing/2014/main" id="{5CF163D1-82B4-483E-BEF5-87CE0DB3A01E}"/>
              </a:ext>
            </a:extLst>
          </p:cNvPr>
          <p:cNvSpPr/>
          <p:nvPr/>
        </p:nvSpPr>
        <p:spPr bwMode="auto">
          <a:xfrm>
            <a:off x="3521214" y="5825814"/>
            <a:ext cx="358572" cy="295840"/>
          </a:xfrm>
          <a:prstGeom prst="triangl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3F7A26-A255-49E6-B344-9BE2D9789248}"/>
              </a:ext>
            </a:extLst>
          </p:cNvPr>
          <p:cNvSpPr txBox="1"/>
          <p:nvPr/>
        </p:nvSpPr>
        <p:spPr>
          <a:xfrm>
            <a:off x="1996579" y="560412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B885E"/>
                </a:solidFill>
              </a:rPr>
              <a:t>VPN</a:t>
            </a:r>
          </a:p>
        </p:txBody>
      </p:sp>
    </p:spTree>
    <p:extLst>
      <p:ext uri="{BB962C8B-B14F-4D97-AF65-F5344CB8AC3E}">
        <p14:creationId xmlns:p14="http://schemas.microsoft.com/office/powerpoint/2010/main" val="1839506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120414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Комментарии к</a:t>
            </a:r>
          </a:p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Практическому</a:t>
            </a:r>
          </a:p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заданию</a:t>
            </a:r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CDF22FE-54B1-4D68-AEE4-07BB20E9A3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629400" cy="1012825"/>
          </a:xfrm>
        </p:spPr>
        <p:txBody>
          <a:bodyPr/>
          <a:lstStyle/>
          <a:p>
            <a:r>
              <a:rPr lang="ru-RU" altLang="en-US" sz="2000" dirty="0"/>
              <a:t>Лекция 4.</a:t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br>
              <a:rPr lang="ru-RU" altLang="en-US" sz="2800" dirty="0"/>
            </a:br>
            <a:r>
              <a:rPr lang="en-US" altLang="en-US" sz="2400" dirty="0"/>
              <a:t>(</a:t>
            </a:r>
            <a:r>
              <a:rPr lang="ru-RU" altLang="en-US" sz="2400" dirty="0"/>
              <a:t>Часть 2. Динамический анализ)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3695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1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350642"/>
            <a:ext cx="8712968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Название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Анализ логов работы сервера вычислений и поиск ошибок в его работе</a:t>
            </a:r>
          </a:p>
          <a:p>
            <a:pPr lvl="1" algn="l"/>
            <a:endParaRPr lang="ru-RU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Цель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Анализ логов работы сервера вычислений и поиск ошибок в его работе </a:t>
            </a:r>
            <a:br>
              <a:rPr lang="ru-RU" sz="1600" dirty="0"/>
            </a:br>
            <a:endParaRPr lang="ru-RU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Будущее применение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Понимание, как можно анализировать работу программ, не имея доступа к их исходному, ассемблерному, машинному и байт-коду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Знакомство с много-потоковым выполнением программ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Умение решения аналитических задач разными способами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Общее развитие логики и внимательности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678262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2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350642"/>
            <a:ext cx="871296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Концептуальная модель Системы (из задания на практику)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Вычислитель – сервер, который вычисляет математические Выражения по запросу от пользователей и возвращает Результат Выражения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Пользователь – клиент, который дает Вычислителю задания на вычисление выражений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Выражение – строка вида </a:t>
            </a:r>
            <a:r>
              <a:rPr lang="en-US" sz="1600" dirty="0"/>
              <a:t>“NUM OP NUM OP NUM OP NUM”</a:t>
            </a:r>
            <a:r>
              <a:rPr lang="ru-RU" sz="1600" dirty="0"/>
              <a:t>, где </a:t>
            </a:r>
            <a:r>
              <a:rPr lang="en-US" sz="1600" dirty="0"/>
              <a:t>NUM </a:t>
            </a:r>
            <a:r>
              <a:rPr lang="ru-RU" sz="1600" dirty="0"/>
              <a:t>–</a:t>
            </a:r>
            <a:r>
              <a:rPr lang="en-US" sz="1600" dirty="0"/>
              <a:t> </a:t>
            </a:r>
            <a:r>
              <a:rPr lang="ru-RU" sz="1600" dirty="0"/>
              <a:t>число, </a:t>
            </a:r>
            <a:r>
              <a:rPr lang="en-US" sz="1600" dirty="0"/>
              <a:t>OP </a:t>
            </a:r>
            <a:r>
              <a:rPr lang="ru-RU" sz="1600" dirty="0"/>
              <a:t>–</a:t>
            </a:r>
            <a:r>
              <a:rPr lang="en-US" sz="1600" dirty="0"/>
              <a:t> </a:t>
            </a:r>
            <a:r>
              <a:rPr lang="ru-RU" sz="1600" dirty="0"/>
              <a:t>операция</a:t>
            </a:r>
            <a:r>
              <a:rPr lang="en-US" sz="1600" dirty="0"/>
              <a:t> {+ </a:t>
            </a:r>
            <a:r>
              <a:rPr lang="ru-RU" sz="1600" dirty="0"/>
              <a:t>–</a:t>
            </a:r>
            <a:r>
              <a:rPr lang="en-US" sz="1600" dirty="0"/>
              <a:t> </a:t>
            </a:r>
            <a:r>
              <a:rPr lang="ru-RU" sz="1600" dirty="0"/>
              <a:t>*</a:t>
            </a:r>
            <a:r>
              <a:rPr lang="en-US" sz="1600" dirty="0"/>
              <a:t> }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Пример</a:t>
            </a:r>
            <a:r>
              <a:rPr lang="en-US" sz="1600" dirty="0"/>
              <a:t>:</a:t>
            </a:r>
            <a:r>
              <a:rPr lang="ru-RU" sz="1600" dirty="0"/>
              <a:t> 1 * 2 – 3 + 4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Результат – число, которое возвращает Вычислитель Пользователю, равно значению Выражения</a:t>
            </a:r>
            <a:endParaRPr lang="en-US" sz="1600" dirty="0"/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Пример</a:t>
            </a:r>
            <a:r>
              <a:rPr lang="en-US" sz="1600" dirty="0"/>
              <a:t>: 3</a:t>
            </a:r>
            <a:endParaRPr lang="ru-RU" sz="1600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dirty="0"/>
              <a:t>С каждым пользователем сопоставлен его уникальный Идентификатор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ru-RU" dirty="0"/>
              <a:t>Пример</a:t>
            </a:r>
            <a:r>
              <a:rPr lang="en-US" dirty="0"/>
              <a:t>: UID = 2</a:t>
            </a:r>
            <a:endParaRPr lang="ru-RU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dirty="0"/>
          </a:p>
        </p:txBody>
      </p:sp>
      <p:sp>
        <p:nvSpPr>
          <p:cNvPr id="6" name="Блок-схема: типовой процесс 5">
            <a:extLst>
              <a:ext uri="{FF2B5EF4-FFF2-40B4-BE49-F238E27FC236}">
                <a16:creationId xmlns:a16="http://schemas.microsoft.com/office/drawing/2014/main" id="{361041BF-64DE-40BF-9DB8-4974E5F28679}"/>
              </a:ext>
            </a:extLst>
          </p:cNvPr>
          <p:cNvSpPr/>
          <p:nvPr/>
        </p:nvSpPr>
        <p:spPr bwMode="auto">
          <a:xfrm>
            <a:off x="6804248" y="4857862"/>
            <a:ext cx="1800200" cy="1882204"/>
          </a:xfrm>
          <a:prstGeom prst="flowChartPredefinedProcess">
            <a:avLst/>
          </a:prstGeom>
          <a:solidFill>
            <a:srgbClr val="93B7FF"/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Вычислитель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E62A333-2AD6-4AD7-82E2-8D1170480A07}"/>
              </a:ext>
            </a:extLst>
          </p:cNvPr>
          <p:cNvSpPr/>
          <p:nvPr/>
        </p:nvSpPr>
        <p:spPr bwMode="auto">
          <a:xfrm>
            <a:off x="755577" y="4857861"/>
            <a:ext cx="2185114" cy="360040"/>
          </a:xfrm>
          <a:prstGeom prst="rect">
            <a:avLst/>
          </a:prstGeom>
          <a:solidFill>
            <a:srgbClr val="00FE73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Пользователь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 (UID = 1)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D674176-3746-4413-9CEF-330F6352A20A}"/>
              </a:ext>
            </a:extLst>
          </p:cNvPr>
          <p:cNvSpPr/>
          <p:nvPr/>
        </p:nvSpPr>
        <p:spPr bwMode="auto">
          <a:xfrm>
            <a:off x="755577" y="6381328"/>
            <a:ext cx="2185113" cy="360040"/>
          </a:xfrm>
          <a:prstGeom prst="rect">
            <a:avLst/>
          </a:prstGeom>
          <a:solidFill>
            <a:srgbClr val="00FE73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Пользователь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 (UID = 3)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2A6D746-8B46-482B-8C0E-AEB225223430}"/>
              </a:ext>
            </a:extLst>
          </p:cNvPr>
          <p:cNvSpPr/>
          <p:nvPr/>
        </p:nvSpPr>
        <p:spPr bwMode="auto">
          <a:xfrm>
            <a:off x="755577" y="5619533"/>
            <a:ext cx="2185113" cy="360040"/>
          </a:xfrm>
          <a:prstGeom prst="rect">
            <a:avLst/>
          </a:prstGeom>
          <a:solidFill>
            <a:srgbClr val="00FE73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Пользователь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(UID = 2)</a:t>
            </a: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62604A06-3DA8-4F9B-853E-743EB186E891}"/>
              </a:ext>
            </a:extLst>
          </p:cNvPr>
          <p:cNvCxnSpPr>
            <a:cxnSpLocks/>
          </p:cNvCxnSpPr>
          <p:nvPr/>
        </p:nvCxnSpPr>
        <p:spPr bwMode="auto">
          <a:xfrm flipV="1">
            <a:off x="2940690" y="5695998"/>
            <a:ext cx="3873938" cy="187"/>
          </a:xfrm>
          <a:prstGeom prst="straightConnector1">
            <a:avLst/>
          </a:prstGeom>
          <a:ln w="28575">
            <a:headEnd type="none" w="med" len="med"/>
            <a:tailEnd type="triangle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7148C9B1-14DB-4A70-993D-DCA9795BA727}"/>
              </a:ext>
            </a:extLst>
          </p:cNvPr>
          <p:cNvCxnSpPr>
            <a:cxnSpLocks/>
          </p:cNvCxnSpPr>
          <p:nvPr/>
        </p:nvCxnSpPr>
        <p:spPr bwMode="auto">
          <a:xfrm flipV="1">
            <a:off x="2939105" y="5912022"/>
            <a:ext cx="3873938" cy="187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96F8C8E-FC94-4AAF-AB13-A08864893BFC}"/>
              </a:ext>
            </a:extLst>
          </p:cNvPr>
          <p:cNvSpPr txBox="1"/>
          <p:nvPr/>
        </p:nvSpPr>
        <p:spPr>
          <a:xfrm>
            <a:off x="3443161" y="5295495"/>
            <a:ext cx="2807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Выражение</a:t>
            </a:r>
            <a:r>
              <a:rPr lang="en-US" dirty="0"/>
              <a:t>: </a:t>
            </a:r>
            <a:r>
              <a:rPr lang="ru-RU" dirty="0"/>
              <a:t>1</a:t>
            </a:r>
            <a:r>
              <a:rPr lang="en-US" dirty="0"/>
              <a:t> * 2 – 3 + 4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9499CF-F9D9-4225-B900-E53EC68E9BB2}"/>
              </a:ext>
            </a:extLst>
          </p:cNvPr>
          <p:cNvSpPr txBox="1"/>
          <p:nvPr/>
        </p:nvSpPr>
        <p:spPr>
          <a:xfrm>
            <a:off x="4101390" y="5943380"/>
            <a:ext cx="1490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Результат</a:t>
            </a:r>
            <a:r>
              <a:rPr lang="en-US" dirty="0"/>
              <a:t>: </a:t>
            </a:r>
            <a:r>
              <a:rPr lang="ru-RU" dirty="0"/>
              <a:t>3</a:t>
            </a:r>
            <a:endParaRPr lang="en-US" dirty="0"/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03F2DFFE-B7EC-42CE-B6C9-C2CCA98FDD7B}"/>
              </a:ext>
            </a:extLst>
          </p:cNvPr>
          <p:cNvCxnSpPr>
            <a:cxnSpLocks/>
          </p:cNvCxnSpPr>
          <p:nvPr/>
        </p:nvCxnSpPr>
        <p:spPr bwMode="auto">
          <a:xfrm flipV="1">
            <a:off x="2921521" y="4939957"/>
            <a:ext cx="3873938" cy="187"/>
          </a:xfrm>
          <a:prstGeom prst="straightConnector1">
            <a:avLst/>
          </a:prstGeom>
          <a:ln w="12700">
            <a:prstDash val="dash"/>
            <a:headEnd type="none" w="med" len="med"/>
            <a:tailEnd type="triangle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597530CC-2F79-4399-92BA-2941DD10BE8E}"/>
              </a:ext>
            </a:extLst>
          </p:cNvPr>
          <p:cNvCxnSpPr>
            <a:cxnSpLocks/>
          </p:cNvCxnSpPr>
          <p:nvPr/>
        </p:nvCxnSpPr>
        <p:spPr bwMode="auto">
          <a:xfrm flipV="1">
            <a:off x="2919936" y="5155981"/>
            <a:ext cx="3873938" cy="187"/>
          </a:xfrm>
          <a:prstGeom prst="straightConnector1">
            <a:avLst/>
          </a:prstGeom>
          <a:ln w="12700">
            <a:prstDash val="dash"/>
            <a:headEnd type="triangl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AF9DF9D1-5C37-4B0A-A2F4-23D4F9AADB2F}"/>
              </a:ext>
            </a:extLst>
          </p:cNvPr>
          <p:cNvCxnSpPr>
            <a:cxnSpLocks/>
          </p:cNvCxnSpPr>
          <p:nvPr/>
        </p:nvCxnSpPr>
        <p:spPr bwMode="auto">
          <a:xfrm flipV="1">
            <a:off x="2951064" y="6462090"/>
            <a:ext cx="3873938" cy="187"/>
          </a:xfrm>
          <a:prstGeom prst="straightConnector1">
            <a:avLst/>
          </a:prstGeom>
          <a:ln w="12700">
            <a:prstDash val="dash"/>
            <a:headEnd type="none" w="med" len="med"/>
            <a:tailEnd type="triangle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6D0A853A-A723-4B2F-B5E6-FA7C1D207C1F}"/>
              </a:ext>
            </a:extLst>
          </p:cNvPr>
          <p:cNvCxnSpPr>
            <a:cxnSpLocks/>
          </p:cNvCxnSpPr>
          <p:nvPr/>
        </p:nvCxnSpPr>
        <p:spPr bwMode="auto">
          <a:xfrm flipV="1">
            <a:off x="2949479" y="6678114"/>
            <a:ext cx="3873938" cy="187"/>
          </a:xfrm>
          <a:prstGeom prst="straightConnector1">
            <a:avLst/>
          </a:prstGeom>
          <a:ln w="12700">
            <a:prstDash val="dash"/>
            <a:headEnd type="triangl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39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Стрелка: вправо 35">
            <a:extLst>
              <a:ext uri="{FF2B5EF4-FFF2-40B4-BE49-F238E27FC236}">
                <a16:creationId xmlns:a16="http://schemas.microsoft.com/office/drawing/2014/main" id="{933D1159-EC50-4739-AD64-9F1ACBD8E409}"/>
              </a:ext>
            </a:extLst>
          </p:cNvPr>
          <p:cNvSpPr/>
          <p:nvPr/>
        </p:nvSpPr>
        <p:spPr bwMode="auto">
          <a:xfrm>
            <a:off x="1817461" y="4291998"/>
            <a:ext cx="5117958" cy="167373"/>
          </a:xfrm>
          <a:prstGeom prst="rightArrow">
            <a:avLst/>
          </a:prstGeom>
          <a:solidFill>
            <a:srgbClr val="3B885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3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350642"/>
            <a:ext cx="87129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Реализация Системы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Каждый Пользователь передает Выражение для Вычислителя в виде последовательности элементов</a:t>
            </a:r>
            <a:r>
              <a:rPr lang="en-US" sz="1600" dirty="0"/>
              <a:t>: </a:t>
            </a:r>
            <a:r>
              <a:rPr lang="ru-RU" sz="1600" dirty="0"/>
              <a:t>чисел </a:t>
            </a:r>
            <a:r>
              <a:rPr lang="en-US" sz="1600" dirty="0"/>
              <a:t>(NUM)</a:t>
            </a:r>
            <a:r>
              <a:rPr lang="ru-RU" sz="1600" dirty="0"/>
              <a:t> и операция</a:t>
            </a:r>
            <a:r>
              <a:rPr lang="en-US" sz="1600" dirty="0"/>
              <a:t> (OP):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Пример</a:t>
            </a:r>
            <a:r>
              <a:rPr lang="en-US" sz="1600" dirty="0"/>
              <a:t>: </a:t>
            </a:r>
            <a:r>
              <a:rPr lang="ru-RU" sz="1600" dirty="0"/>
              <a:t>1 * 2 – 3 + 4</a:t>
            </a:r>
            <a:r>
              <a:rPr lang="en-US" sz="1600" dirty="0"/>
              <a:t> -&gt; “1”, “*”, “2”, “</a:t>
            </a:r>
            <a:r>
              <a:rPr lang="ru-RU" sz="1600" dirty="0"/>
              <a:t>–</a:t>
            </a:r>
            <a:r>
              <a:rPr lang="en-US" sz="1600" dirty="0"/>
              <a:t>”, “3”, “+”, “4” (7</a:t>
            </a:r>
            <a:r>
              <a:rPr lang="ru-RU" sz="1600" dirty="0"/>
              <a:t> элементов)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Вычислитель каждому Пользователю возвращает Результат в виде одного элемента со значением выражения</a:t>
            </a:r>
            <a:r>
              <a:rPr lang="en-US" sz="1600" dirty="0"/>
              <a:t>: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Пример</a:t>
            </a:r>
            <a:r>
              <a:rPr lang="en-US" sz="1600" dirty="0"/>
              <a:t>: “= 3”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Для идентификации элементов Выражения и Результата используется Идентификатор Пользователя</a:t>
            </a:r>
            <a:r>
              <a:rPr lang="en-US" sz="1600" dirty="0"/>
              <a:t> (UID):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rgbClr val="017514"/>
                </a:solidFill>
              </a:rPr>
              <a:t>Клиент </a:t>
            </a:r>
            <a:r>
              <a:rPr lang="en-US" sz="1600" dirty="0">
                <a:solidFill>
                  <a:srgbClr val="017514"/>
                </a:solidFill>
              </a:rPr>
              <a:t>–{UID=2: “1”, “*”, “2”, “</a:t>
            </a:r>
            <a:r>
              <a:rPr lang="ru-RU" sz="1600" dirty="0">
                <a:solidFill>
                  <a:srgbClr val="017514"/>
                </a:solidFill>
              </a:rPr>
              <a:t>–</a:t>
            </a:r>
            <a:r>
              <a:rPr lang="en-US" sz="1600" dirty="0">
                <a:solidFill>
                  <a:srgbClr val="017514"/>
                </a:solidFill>
              </a:rPr>
              <a:t>”, “3”, “+”, “4” }</a:t>
            </a:r>
            <a:r>
              <a:rPr lang="en-US" sz="1600" dirty="0">
                <a:solidFill>
                  <a:srgbClr val="017514"/>
                </a:solidFill>
                <a:sym typeface="Wingdings" panose="05000000000000000000" pitchFamily="2" charset="2"/>
              </a:rPr>
              <a:t> </a:t>
            </a:r>
            <a:r>
              <a:rPr lang="ru-RU" sz="1600" dirty="0">
                <a:solidFill>
                  <a:srgbClr val="017514"/>
                </a:solidFill>
                <a:sym typeface="Wingdings" panose="05000000000000000000" pitchFamily="2" charset="2"/>
              </a:rPr>
              <a:t>Сервер</a:t>
            </a:r>
            <a:endParaRPr lang="en-US" sz="1600" dirty="0">
              <a:solidFill>
                <a:srgbClr val="017514"/>
              </a:solidFill>
            </a:endParaRP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rgbClr val="000674"/>
                </a:solidFill>
              </a:rPr>
              <a:t>Сервер </a:t>
            </a:r>
            <a:r>
              <a:rPr lang="en-US" sz="1600" dirty="0">
                <a:solidFill>
                  <a:srgbClr val="000674"/>
                </a:solidFill>
              </a:rPr>
              <a:t>–{UID=2:</a:t>
            </a:r>
            <a:r>
              <a:rPr lang="ru-RU" sz="1600" dirty="0">
                <a:solidFill>
                  <a:srgbClr val="000674"/>
                </a:solidFill>
              </a:rPr>
              <a:t> </a:t>
            </a:r>
            <a:r>
              <a:rPr lang="en-US" sz="1600" dirty="0">
                <a:solidFill>
                  <a:srgbClr val="000674"/>
                </a:solidFill>
              </a:rPr>
              <a:t>“=3”}</a:t>
            </a:r>
            <a:r>
              <a:rPr lang="en-US" sz="1600" dirty="0">
                <a:solidFill>
                  <a:srgbClr val="000674"/>
                </a:solidFill>
                <a:sym typeface="Wingdings" panose="05000000000000000000" pitchFamily="2" charset="2"/>
              </a:rPr>
              <a:t></a:t>
            </a:r>
            <a:r>
              <a:rPr lang="en-US" sz="1600" dirty="0">
                <a:solidFill>
                  <a:srgbClr val="000674"/>
                </a:solidFill>
              </a:rPr>
              <a:t> </a:t>
            </a:r>
            <a:r>
              <a:rPr lang="ru-RU" sz="1600" dirty="0">
                <a:solidFill>
                  <a:srgbClr val="000674"/>
                </a:solidFill>
              </a:rPr>
              <a:t>Клиент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endParaRPr lang="ru-RU" dirty="0"/>
          </a:p>
        </p:txBody>
      </p:sp>
      <p:sp>
        <p:nvSpPr>
          <p:cNvPr id="6" name="Блок-схема: типовой процесс 5">
            <a:extLst>
              <a:ext uri="{FF2B5EF4-FFF2-40B4-BE49-F238E27FC236}">
                <a16:creationId xmlns:a16="http://schemas.microsoft.com/office/drawing/2014/main" id="{361041BF-64DE-40BF-9DB8-4974E5F28679}"/>
              </a:ext>
            </a:extLst>
          </p:cNvPr>
          <p:cNvSpPr/>
          <p:nvPr/>
        </p:nvSpPr>
        <p:spPr bwMode="auto">
          <a:xfrm>
            <a:off x="6948264" y="4221088"/>
            <a:ext cx="1800200" cy="2520280"/>
          </a:xfrm>
          <a:prstGeom prst="flowChartPredefinedProcess">
            <a:avLst/>
          </a:prstGeom>
          <a:solidFill>
            <a:srgbClr val="93B7FF"/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Вычислитель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2A6D746-8B46-482B-8C0E-AEB225223430}"/>
              </a:ext>
            </a:extLst>
          </p:cNvPr>
          <p:cNvSpPr/>
          <p:nvPr/>
        </p:nvSpPr>
        <p:spPr bwMode="auto">
          <a:xfrm>
            <a:off x="395536" y="4221088"/>
            <a:ext cx="1394649" cy="2520280"/>
          </a:xfrm>
          <a:prstGeom prst="rect">
            <a:avLst/>
          </a:prstGeom>
          <a:solidFill>
            <a:srgbClr val="00FE73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Пользователь 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UID=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37" name="Стрелка: вправо 36">
            <a:extLst>
              <a:ext uri="{FF2B5EF4-FFF2-40B4-BE49-F238E27FC236}">
                <a16:creationId xmlns:a16="http://schemas.microsoft.com/office/drawing/2014/main" id="{FF5555D5-8250-4837-A1C4-564FFAF656BE}"/>
              </a:ext>
            </a:extLst>
          </p:cNvPr>
          <p:cNvSpPr/>
          <p:nvPr/>
        </p:nvSpPr>
        <p:spPr bwMode="auto">
          <a:xfrm>
            <a:off x="1803030" y="4587991"/>
            <a:ext cx="5117958" cy="167373"/>
          </a:xfrm>
          <a:prstGeom prst="rightArrow">
            <a:avLst/>
          </a:prstGeom>
          <a:solidFill>
            <a:srgbClr val="3B885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Стрелка: вправо 37">
            <a:extLst>
              <a:ext uri="{FF2B5EF4-FFF2-40B4-BE49-F238E27FC236}">
                <a16:creationId xmlns:a16="http://schemas.microsoft.com/office/drawing/2014/main" id="{D14EB258-13A6-45B5-AEE6-30BC1BC282B5}"/>
              </a:ext>
            </a:extLst>
          </p:cNvPr>
          <p:cNvSpPr/>
          <p:nvPr/>
        </p:nvSpPr>
        <p:spPr bwMode="auto">
          <a:xfrm>
            <a:off x="1803030" y="5175122"/>
            <a:ext cx="5117958" cy="167373"/>
          </a:xfrm>
          <a:prstGeom prst="rightArrow">
            <a:avLst/>
          </a:prstGeom>
          <a:solidFill>
            <a:srgbClr val="3B885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Стрелка: вправо 39">
            <a:extLst>
              <a:ext uri="{FF2B5EF4-FFF2-40B4-BE49-F238E27FC236}">
                <a16:creationId xmlns:a16="http://schemas.microsoft.com/office/drawing/2014/main" id="{39BF10BF-E095-454E-A3D5-01487D34DC0A}"/>
              </a:ext>
            </a:extLst>
          </p:cNvPr>
          <p:cNvSpPr/>
          <p:nvPr/>
        </p:nvSpPr>
        <p:spPr bwMode="auto">
          <a:xfrm>
            <a:off x="1803030" y="5805264"/>
            <a:ext cx="5117958" cy="167373"/>
          </a:xfrm>
          <a:prstGeom prst="rightArrow">
            <a:avLst/>
          </a:prstGeom>
          <a:solidFill>
            <a:srgbClr val="3B885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Стрелка: вправо 40">
            <a:extLst>
              <a:ext uri="{FF2B5EF4-FFF2-40B4-BE49-F238E27FC236}">
                <a16:creationId xmlns:a16="http://schemas.microsoft.com/office/drawing/2014/main" id="{DF77B7D2-7EAD-4FD7-AF22-02209816FE96}"/>
              </a:ext>
            </a:extLst>
          </p:cNvPr>
          <p:cNvSpPr/>
          <p:nvPr/>
        </p:nvSpPr>
        <p:spPr bwMode="auto">
          <a:xfrm>
            <a:off x="1803030" y="6093296"/>
            <a:ext cx="5117958" cy="167373"/>
          </a:xfrm>
          <a:prstGeom prst="rightArrow">
            <a:avLst/>
          </a:prstGeom>
          <a:solidFill>
            <a:srgbClr val="3B885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Стрелка: вправо 41">
            <a:extLst>
              <a:ext uri="{FF2B5EF4-FFF2-40B4-BE49-F238E27FC236}">
                <a16:creationId xmlns:a16="http://schemas.microsoft.com/office/drawing/2014/main" id="{0133C8B2-89F7-40F3-92E3-D5DAD54B3808}"/>
              </a:ext>
            </a:extLst>
          </p:cNvPr>
          <p:cNvSpPr/>
          <p:nvPr/>
        </p:nvSpPr>
        <p:spPr bwMode="auto">
          <a:xfrm flipH="1">
            <a:off x="1817457" y="6381328"/>
            <a:ext cx="5117959" cy="16737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Стрелка: вправо 38">
            <a:extLst>
              <a:ext uri="{FF2B5EF4-FFF2-40B4-BE49-F238E27FC236}">
                <a16:creationId xmlns:a16="http://schemas.microsoft.com/office/drawing/2014/main" id="{A342C75A-C17A-4C0A-84DC-67B855EBFFCE}"/>
              </a:ext>
            </a:extLst>
          </p:cNvPr>
          <p:cNvSpPr/>
          <p:nvPr/>
        </p:nvSpPr>
        <p:spPr bwMode="auto">
          <a:xfrm>
            <a:off x="1803030" y="5508267"/>
            <a:ext cx="5117958" cy="167373"/>
          </a:xfrm>
          <a:prstGeom prst="rightArrow">
            <a:avLst/>
          </a:prstGeom>
          <a:solidFill>
            <a:srgbClr val="3B885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96F8C8E-FC94-4AAF-AB13-A08864893BFC}"/>
              </a:ext>
            </a:extLst>
          </p:cNvPr>
          <p:cNvSpPr txBox="1"/>
          <p:nvPr/>
        </p:nvSpPr>
        <p:spPr>
          <a:xfrm>
            <a:off x="1833966" y="4221088"/>
            <a:ext cx="1138453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UID=2: ”</a:t>
            </a:r>
            <a:r>
              <a:rPr lang="en-US" sz="1600" dirty="0">
                <a:solidFill>
                  <a:srgbClr val="FF0000"/>
                </a:solidFill>
              </a:rPr>
              <a:t>1</a:t>
            </a:r>
            <a:r>
              <a:rPr lang="en-US" sz="1600" dirty="0"/>
              <a:t>”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1F2F251-AA5B-4A14-BEC2-E932BE530ABC}"/>
              </a:ext>
            </a:extLst>
          </p:cNvPr>
          <p:cNvSpPr txBox="1"/>
          <p:nvPr/>
        </p:nvSpPr>
        <p:spPr>
          <a:xfrm>
            <a:off x="2435827" y="4530606"/>
            <a:ext cx="1104790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UID=2: ”</a:t>
            </a:r>
            <a:r>
              <a:rPr lang="en-US" sz="1600" dirty="0">
                <a:solidFill>
                  <a:srgbClr val="FF0000"/>
                </a:solidFill>
              </a:rPr>
              <a:t>*</a:t>
            </a:r>
            <a:r>
              <a:rPr lang="en-US" sz="1600" dirty="0"/>
              <a:t>”</a:t>
            </a:r>
          </a:p>
        </p:txBody>
      </p:sp>
      <p:sp>
        <p:nvSpPr>
          <p:cNvPr id="43" name="Стрелка: вправо 42">
            <a:extLst>
              <a:ext uri="{FF2B5EF4-FFF2-40B4-BE49-F238E27FC236}">
                <a16:creationId xmlns:a16="http://schemas.microsoft.com/office/drawing/2014/main" id="{3A1A7FA2-8B45-4323-B304-6F515F9D4889}"/>
              </a:ext>
            </a:extLst>
          </p:cNvPr>
          <p:cNvSpPr/>
          <p:nvPr/>
        </p:nvSpPr>
        <p:spPr bwMode="auto">
          <a:xfrm>
            <a:off x="1803030" y="4877708"/>
            <a:ext cx="5117958" cy="167373"/>
          </a:xfrm>
          <a:prstGeom prst="rightArrow">
            <a:avLst/>
          </a:prstGeom>
          <a:solidFill>
            <a:srgbClr val="3B885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FBE9810-EC98-4006-992A-9F0C4B6DCAFE}"/>
              </a:ext>
            </a:extLst>
          </p:cNvPr>
          <p:cNvSpPr txBox="1"/>
          <p:nvPr/>
        </p:nvSpPr>
        <p:spPr>
          <a:xfrm>
            <a:off x="2986094" y="4818638"/>
            <a:ext cx="1138453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UID=2: ”</a:t>
            </a:r>
            <a:r>
              <a:rPr lang="en-US" sz="1600" dirty="0">
                <a:solidFill>
                  <a:srgbClr val="FF0000"/>
                </a:solidFill>
              </a:rPr>
              <a:t>2</a:t>
            </a:r>
            <a:r>
              <a:rPr lang="en-US" sz="1600" dirty="0"/>
              <a:t>”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B31C549-46BF-4E71-94B4-9E8400226B55}"/>
              </a:ext>
            </a:extLst>
          </p:cNvPr>
          <p:cNvSpPr txBox="1"/>
          <p:nvPr/>
        </p:nvSpPr>
        <p:spPr>
          <a:xfrm>
            <a:off x="3490946" y="5116052"/>
            <a:ext cx="1138453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UID=2: ”</a:t>
            </a:r>
            <a:r>
              <a:rPr lang="ru-RU" sz="1600" dirty="0">
                <a:solidFill>
                  <a:srgbClr val="FF0000"/>
                </a:solidFill>
              </a:rPr>
              <a:t>–</a:t>
            </a:r>
            <a:r>
              <a:rPr lang="en-US" sz="1600" dirty="0"/>
              <a:t>”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B61546-A443-45D4-8050-A0E770624324}"/>
              </a:ext>
            </a:extLst>
          </p:cNvPr>
          <p:cNvSpPr txBox="1"/>
          <p:nvPr/>
        </p:nvSpPr>
        <p:spPr>
          <a:xfrm>
            <a:off x="4047147" y="5426728"/>
            <a:ext cx="1138453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UID=2: ”</a:t>
            </a:r>
            <a:r>
              <a:rPr lang="en-US" sz="1600" dirty="0">
                <a:solidFill>
                  <a:srgbClr val="FF0000"/>
                </a:solidFill>
              </a:rPr>
              <a:t>3</a:t>
            </a:r>
            <a:r>
              <a:rPr lang="en-US" sz="1600" dirty="0"/>
              <a:t>”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46B8B3C-DD38-45A4-876E-BE064CD062E9}"/>
              </a:ext>
            </a:extLst>
          </p:cNvPr>
          <p:cNvSpPr txBox="1"/>
          <p:nvPr/>
        </p:nvSpPr>
        <p:spPr>
          <a:xfrm>
            <a:off x="4611438" y="5737404"/>
            <a:ext cx="1144865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UID=2: ”</a:t>
            </a:r>
            <a:r>
              <a:rPr lang="en-US" sz="1600" dirty="0">
                <a:solidFill>
                  <a:srgbClr val="FF0000"/>
                </a:solidFill>
              </a:rPr>
              <a:t>+</a:t>
            </a:r>
            <a:r>
              <a:rPr lang="en-US" sz="1600" dirty="0"/>
              <a:t>”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D379AE0-2327-46B9-8529-D7FB3BD83201}"/>
              </a:ext>
            </a:extLst>
          </p:cNvPr>
          <p:cNvSpPr txBox="1"/>
          <p:nvPr/>
        </p:nvSpPr>
        <p:spPr>
          <a:xfrm>
            <a:off x="5171086" y="6034105"/>
            <a:ext cx="1138453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UID=2: ”</a:t>
            </a:r>
            <a:r>
              <a:rPr lang="en-US" sz="1600" dirty="0">
                <a:solidFill>
                  <a:srgbClr val="FF0000"/>
                </a:solidFill>
              </a:rPr>
              <a:t>4</a:t>
            </a:r>
            <a:r>
              <a:rPr lang="en-US" sz="1600" dirty="0"/>
              <a:t>”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F2E144-CFE1-41AB-8965-3FCCDE38BD5E}"/>
              </a:ext>
            </a:extLst>
          </p:cNvPr>
          <p:cNvSpPr txBox="1"/>
          <p:nvPr/>
        </p:nvSpPr>
        <p:spPr>
          <a:xfrm>
            <a:off x="5678471" y="6330806"/>
            <a:ext cx="1258679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UID=2: ”</a:t>
            </a:r>
            <a:r>
              <a:rPr lang="en-US" sz="1600" dirty="0">
                <a:solidFill>
                  <a:srgbClr val="FF0000"/>
                </a:solidFill>
              </a:rPr>
              <a:t>=3</a:t>
            </a:r>
            <a:r>
              <a:rPr lang="en-US" sz="16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7974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</a:t>
            </a:r>
            <a:r>
              <a:rPr lang="en-US" dirty="0"/>
              <a:t>4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124744"/>
            <a:ext cx="871296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Особенности работы Системы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dirty="0"/>
              <a:t>Ведется логирование передаваемых Выражений в виде</a:t>
            </a:r>
            <a:r>
              <a:rPr lang="en-US" dirty="0"/>
              <a:t>:</a:t>
            </a:r>
            <a:br>
              <a:rPr lang="en-US" dirty="0"/>
            </a:br>
            <a:r>
              <a:rPr lang="en-US" sz="1600" dirty="0" err="1">
                <a:solidFill>
                  <a:srgbClr val="7030A0"/>
                </a:solidFill>
              </a:rPr>
              <a:t>User_To_Server</a:t>
            </a:r>
            <a:r>
              <a:rPr lang="en-US" sz="1600" dirty="0">
                <a:solidFill>
                  <a:srgbClr val="7030A0"/>
                </a:solidFill>
              </a:rPr>
              <a:t>(UID, ORDER, ELEMENT)</a:t>
            </a:r>
            <a:r>
              <a:rPr lang="ru-RU" sz="1600" dirty="0"/>
              <a:t>, где</a:t>
            </a:r>
            <a:r>
              <a:rPr lang="en-US" sz="1600" dirty="0"/>
              <a:t>:</a:t>
            </a:r>
            <a:br>
              <a:rPr lang="en-US" sz="1600" dirty="0"/>
            </a:br>
            <a:r>
              <a:rPr lang="en-US" sz="1600" dirty="0"/>
              <a:t>	UID – </a:t>
            </a:r>
            <a:r>
              <a:rPr lang="ru-RU" sz="1600" dirty="0"/>
              <a:t>Идентификатор пользователя Выражения,</a:t>
            </a:r>
            <a:br>
              <a:rPr lang="en-US" sz="1600" dirty="0"/>
            </a:br>
            <a:r>
              <a:rPr lang="en-US" sz="1600" dirty="0"/>
              <a:t>	ORDER – </a:t>
            </a:r>
            <a:r>
              <a:rPr lang="ru-RU" sz="1600" dirty="0"/>
              <a:t>порядок элемента в Выражении (от 1 до 7)</a:t>
            </a:r>
            <a:br>
              <a:rPr lang="ru-RU" sz="1600" dirty="0"/>
            </a:br>
            <a:r>
              <a:rPr lang="ru-RU" sz="1600" dirty="0"/>
              <a:t>	</a:t>
            </a:r>
            <a:r>
              <a:rPr lang="en-US" sz="1600" dirty="0"/>
              <a:t>ELEMENT – </a:t>
            </a:r>
            <a:r>
              <a:rPr lang="ru-RU" sz="1600" dirty="0"/>
              <a:t>текст передаваемого элемента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dirty="0"/>
              <a:t>Ведется логирование возвращаемых Результатов в виде</a:t>
            </a:r>
            <a:r>
              <a:rPr lang="en-US" dirty="0"/>
              <a:t>:</a:t>
            </a:r>
            <a:br>
              <a:rPr lang="en-US" dirty="0"/>
            </a:br>
            <a:r>
              <a:rPr lang="en-US" sz="1600" dirty="0" err="1">
                <a:solidFill>
                  <a:srgbClr val="7030A0"/>
                </a:solidFill>
              </a:rPr>
              <a:t>Server_To_User</a:t>
            </a:r>
            <a:r>
              <a:rPr lang="en-US" sz="1600" dirty="0">
                <a:solidFill>
                  <a:srgbClr val="7030A0"/>
                </a:solidFill>
              </a:rPr>
              <a:t>(UID, RESULT)</a:t>
            </a:r>
            <a:r>
              <a:rPr lang="ru-RU" sz="1600" dirty="0"/>
              <a:t>, где</a:t>
            </a:r>
            <a:r>
              <a:rPr lang="en-US" sz="1600" dirty="0"/>
              <a:t>:</a:t>
            </a:r>
            <a:br>
              <a:rPr lang="en-US" sz="1600" dirty="0"/>
            </a:br>
            <a:r>
              <a:rPr lang="en-US" sz="1600" dirty="0"/>
              <a:t>	UID – </a:t>
            </a:r>
            <a:r>
              <a:rPr lang="ru-RU" sz="1600" dirty="0"/>
              <a:t>Идентификатор пользователя Результата</a:t>
            </a:r>
            <a:br>
              <a:rPr lang="en-US" sz="1600" dirty="0"/>
            </a:br>
            <a:r>
              <a:rPr lang="ru-RU" sz="1600" dirty="0"/>
              <a:t>	</a:t>
            </a:r>
            <a:r>
              <a:rPr lang="en-US" sz="1600" dirty="0"/>
              <a:t>RESULT – </a:t>
            </a:r>
            <a:r>
              <a:rPr lang="ru-RU" sz="1600" dirty="0"/>
              <a:t>результат вычисленного Выражения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dirty="0"/>
              <a:t>Каждый из множества пользователь передает Вычислителю только одно Выражение, хотя и по частям (то есть</a:t>
            </a:r>
            <a:r>
              <a:rPr lang="en-US" dirty="0"/>
              <a:t> </a:t>
            </a:r>
            <a:r>
              <a:rPr lang="ru-RU" dirty="0"/>
              <a:t>Выражение определяется</a:t>
            </a:r>
            <a:r>
              <a:rPr lang="en-US" dirty="0"/>
              <a:t> UID</a:t>
            </a:r>
            <a:r>
              <a:rPr lang="ru-RU" dirty="0"/>
              <a:t>-ом)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dirty="0"/>
              <a:t>Строки в логировании идут не по порядку (перемешаны)</a:t>
            </a:r>
            <a:endParaRPr lang="en-US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</a:rPr>
              <a:t>В работе Вычислителя есть ОШИБКИ!!! Надо их НАЙТИ!!!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114A99-9074-4C46-96A1-459245A6D778}"/>
              </a:ext>
            </a:extLst>
          </p:cNvPr>
          <p:cNvSpPr txBox="1"/>
          <p:nvPr/>
        </p:nvSpPr>
        <p:spPr>
          <a:xfrm>
            <a:off x="179512" y="4896055"/>
            <a:ext cx="8964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u="sng" dirty="0"/>
              <a:t>Пример.</a:t>
            </a:r>
            <a:r>
              <a:rPr lang="en-US" dirty="0"/>
              <a:t> </a:t>
            </a:r>
            <a:r>
              <a:rPr lang="ru-RU" dirty="0">
                <a:solidFill>
                  <a:schemeClr val="tx2"/>
                </a:solidFill>
              </a:rPr>
              <a:t>Клиент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chemeClr val="tx2"/>
                </a:solidFill>
              </a:rPr>
              <a:t> {UID=1: “1+2”} </a:t>
            </a:r>
            <a:r>
              <a:rPr lang="en-US" dirty="0">
                <a:solidFill>
                  <a:schemeClr val="tx2"/>
                </a:solidFill>
                <a:sym typeface="Wingdings" panose="05000000000000000000" pitchFamily="2" charset="2"/>
              </a:rPr>
              <a:t> </a:t>
            </a:r>
            <a:r>
              <a:rPr lang="ru-RU" dirty="0">
                <a:solidFill>
                  <a:schemeClr val="tx2"/>
                </a:solidFill>
              </a:rPr>
              <a:t>Сервер</a:t>
            </a:r>
            <a:r>
              <a:rPr lang="en-US" dirty="0"/>
              <a:t>; </a:t>
            </a:r>
            <a:r>
              <a:rPr lang="ru-RU" dirty="0">
                <a:solidFill>
                  <a:srgbClr val="017514"/>
                </a:solidFill>
              </a:rPr>
              <a:t>Клиент</a:t>
            </a:r>
            <a:r>
              <a:rPr lang="en-US" dirty="0">
                <a:solidFill>
                  <a:srgbClr val="017514"/>
                </a:solidFill>
              </a:rPr>
              <a:t> </a:t>
            </a:r>
            <a:r>
              <a:rPr lang="en-US" dirty="0">
                <a:solidFill>
                  <a:srgbClr val="017514"/>
                </a:solidFill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rgbClr val="017514"/>
                </a:solidFill>
              </a:rPr>
              <a:t> {UID=2: “3+4”} } </a:t>
            </a:r>
            <a:r>
              <a:rPr lang="en-US" dirty="0">
                <a:solidFill>
                  <a:srgbClr val="017514"/>
                </a:solidFill>
                <a:sym typeface="Wingdings" panose="05000000000000000000" pitchFamily="2" charset="2"/>
              </a:rPr>
              <a:t> </a:t>
            </a:r>
            <a:r>
              <a:rPr lang="ru-RU" dirty="0">
                <a:solidFill>
                  <a:srgbClr val="017514"/>
                </a:solidFill>
              </a:rPr>
              <a:t>Сервер</a:t>
            </a:r>
          </a:p>
          <a:p>
            <a:pPr algn="just"/>
            <a:r>
              <a:rPr lang="ru-RU" dirty="0"/>
              <a:t>Лог может иметь следующий вид</a:t>
            </a:r>
            <a:r>
              <a:rPr lang="en-US" dirty="0"/>
              <a:t> (</a:t>
            </a:r>
            <a:r>
              <a:rPr lang="ru-RU" dirty="0"/>
              <a:t>перемешанные строки)</a:t>
            </a:r>
            <a:r>
              <a:rPr lang="en-US" dirty="0"/>
              <a:t>:</a:t>
            </a:r>
            <a:endParaRPr lang="ru-RU" dirty="0"/>
          </a:p>
          <a:p>
            <a:pPr lvl="1" algn="just"/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1: </a:t>
            </a:r>
            <a:r>
              <a:rPr lang="en-US" sz="1400" dirty="0" err="1">
                <a:solidFill>
                  <a:srgbClr val="017514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(2, 3, "4")		</a:t>
            </a:r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3: </a:t>
            </a:r>
            <a:r>
              <a:rPr lang="en-US" sz="1400" dirty="0" err="1">
                <a:solidFill>
                  <a:schemeClr val="tx2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(1, 1, "1")</a:t>
            </a:r>
          </a:p>
          <a:p>
            <a:pPr lvl="1" algn="just"/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2: </a:t>
            </a:r>
            <a:r>
              <a:rPr lang="en-US" sz="1400" dirty="0" err="1">
                <a:solidFill>
                  <a:srgbClr val="017514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(2, 2, "+")		</a:t>
            </a:r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6: </a:t>
            </a:r>
            <a:r>
              <a:rPr lang="en-US" sz="1400" dirty="0" err="1">
                <a:solidFill>
                  <a:schemeClr val="tx2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(1, 2, "+")</a:t>
            </a:r>
          </a:p>
          <a:p>
            <a:pPr lvl="1" algn="just"/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3: </a:t>
            </a:r>
            <a:r>
              <a:rPr lang="en-US" sz="1400" dirty="0" err="1">
                <a:solidFill>
                  <a:schemeClr val="tx2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(1, 1, "1")		5: </a:t>
            </a:r>
            <a:r>
              <a:rPr lang="en-US" sz="1400" dirty="0" err="1">
                <a:solidFill>
                  <a:schemeClr val="tx2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(1, 3, "2")</a:t>
            </a:r>
          </a:p>
          <a:p>
            <a:pPr lvl="1" algn="just"/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4: </a:t>
            </a:r>
            <a:r>
              <a:rPr lang="en-US" sz="1400" dirty="0" err="1">
                <a:solidFill>
                  <a:srgbClr val="017514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(2, 1, "3")		4: </a:t>
            </a:r>
            <a:r>
              <a:rPr lang="en-US" sz="1400" dirty="0" err="1">
                <a:solidFill>
                  <a:srgbClr val="017514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(2, 1, "3")</a:t>
            </a:r>
          </a:p>
          <a:p>
            <a:pPr lvl="1" algn="just"/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5: </a:t>
            </a:r>
            <a:r>
              <a:rPr lang="en-US" sz="1400" dirty="0" err="1">
                <a:solidFill>
                  <a:schemeClr val="tx2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(1, 3, "2")		</a:t>
            </a:r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2: </a:t>
            </a:r>
            <a:r>
              <a:rPr lang="en-US" sz="1400" dirty="0" err="1">
                <a:solidFill>
                  <a:srgbClr val="017514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(2, 2, "+")</a:t>
            </a:r>
          </a:p>
          <a:p>
            <a:pPr lvl="1" algn="just"/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6: </a:t>
            </a:r>
            <a:r>
              <a:rPr lang="en-US" sz="1400" dirty="0" err="1">
                <a:solidFill>
                  <a:schemeClr val="tx2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chemeClr val="tx2"/>
                </a:solidFill>
                <a:latin typeface="Consolas" panose="020B0609020204030204" pitchFamily="49" charset="0"/>
              </a:rPr>
              <a:t>(1, 2, "+")		</a:t>
            </a:r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1: </a:t>
            </a:r>
            <a:r>
              <a:rPr lang="en-US" sz="1400" dirty="0" err="1">
                <a:solidFill>
                  <a:srgbClr val="017514"/>
                </a:solidFill>
                <a:latin typeface="Consolas" panose="020B0609020204030204" pitchFamily="49" charset="0"/>
              </a:rPr>
              <a:t>User_To_Server</a:t>
            </a:r>
            <a:r>
              <a:rPr lang="en-US" sz="1400" dirty="0">
                <a:solidFill>
                  <a:srgbClr val="017514"/>
                </a:solidFill>
                <a:latin typeface="Consolas" panose="020B0609020204030204" pitchFamily="49" charset="0"/>
              </a:rPr>
              <a:t>(2, 3, "4")</a:t>
            </a:r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FC9B95AF-9B06-4DAA-A7A8-C75958478C72}"/>
              </a:ext>
            </a:extLst>
          </p:cNvPr>
          <p:cNvSpPr/>
          <p:nvPr/>
        </p:nvSpPr>
        <p:spPr bwMode="auto">
          <a:xfrm>
            <a:off x="3491881" y="5917092"/>
            <a:ext cx="1274812" cy="504056"/>
          </a:xfrm>
          <a:prstGeom prst="rightArrow">
            <a:avLst/>
          </a:prstGeom>
          <a:solidFill>
            <a:srgbClr val="FF9F9F"/>
          </a:solidFill>
          <a:ln w="3175"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8719053-09CD-409F-888F-5D5390659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845" y="5721984"/>
            <a:ext cx="1274812" cy="894271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6DFB2BC-0F93-457C-98FC-A6AEBC08E812}"/>
              </a:ext>
            </a:extLst>
          </p:cNvPr>
          <p:cNvSpPr/>
          <p:nvPr/>
        </p:nvSpPr>
        <p:spPr bwMode="auto">
          <a:xfrm>
            <a:off x="7164288" y="5445224"/>
            <a:ext cx="1008112" cy="674967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=3</a:t>
            </a: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AC62DEE4-EF05-42B9-8B57-061C5272B1D8}"/>
              </a:ext>
            </a:extLst>
          </p:cNvPr>
          <p:cNvSpPr/>
          <p:nvPr/>
        </p:nvSpPr>
        <p:spPr bwMode="auto">
          <a:xfrm>
            <a:off x="7164288" y="6135126"/>
            <a:ext cx="1008112" cy="674967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=7</a:t>
            </a:r>
          </a:p>
        </p:txBody>
      </p:sp>
      <p:pic>
        <p:nvPicPr>
          <p:cNvPr id="1028" name="Picture 4" descr="ÐÐ°ÑÑÐ¸Ð½ÐºÐ¸ Ð¿Ð¾ Ð·Ð°Ð¿ÑÐ¾ÑÑ ÑÐµÑÐµÐ¿ Ð¸ ÐºÐ¾ÑÑÐ¸">
            <a:extLst>
              <a:ext uri="{FF2B5EF4-FFF2-40B4-BE49-F238E27FC236}">
                <a16:creationId xmlns:a16="http://schemas.microsoft.com/office/drawing/2014/main" id="{D0980F71-42D9-4317-A86B-7486E0014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87" y="4383160"/>
            <a:ext cx="549774" cy="4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4" descr="ÐÐ°ÑÑÐ¸Ð½ÐºÐ¸ Ð¿Ð¾ Ð·Ð°Ð¿ÑÐ¾ÑÑ ÑÐµÑÐµÐ¿ Ð¸ ÐºÐ¾ÑÑÐ¸">
            <a:extLst>
              <a:ext uri="{FF2B5EF4-FFF2-40B4-BE49-F238E27FC236}">
                <a16:creationId xmlns:a16="http://schemas.microsoft.com/office/drawing/2014/main" id="{541FE6C7-4A78-4492-B50A-DF8D3DB34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396" y="4402210"/>
            <a:ext cx="549774" cy="4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Пузырек для мыслей: облако 72">
            <a:extLst>
              <a:ext uri="{FF2B5EF4-FFF2-40B4-BE49-F238E27FC236}">
                <a16:creationId xmlns:a16="http://schemas.microsoft.com/office/drawing/2014/main" id="{B1AEAF65-17AA-4BC9-AA7F-299CF5C14110}"/>
              </a:ext>
            </a:extLst>
          </p:cNvPr>
          <p:cNvSpPr/>
          <p:nvPr/>
        </p:nvSpPr>
        <p:spPr bwMode="auto">
          <a:xfrm>
            <a:off x="6804248" y="1585167"/>
            <a:ext cx="2339752" cy="1150042"/>
          </a:xfrm>
          <a:prstGeom prst="cloudCallout">
            <a:avLst>
              <a:gd name="adj1" fmla="val 27654"/>
              <a:gd name="adj2" fmla="val -89180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Минутка ужаса</a:t>
            </a:r>
            <a:r>
              <a:rPr lang="en-US" sz="1400" dirty="0"/>
              <a:t>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Лог состоит из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320 строк!!!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447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5</a:t>
            </a:r>
            <a:br>
              <a:rPr lang="ru-RU" dirty="0"/>
            </a:br>
            <a:r>
              <a:rPr lang="ru-RU" sz="2400" dirty="0"/>
              <a:t>(Шаги выполнения – для отчета)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196752"/>
            <a:ext cx="87129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700" dirty="0"/>
              <a:t>Шаг 1. Взять номер своей группы </a:t>
            </a:r>
            <a:r>
              <a:rPr lang="en-US" sz="1700" dirty="0"/>
              <a:t>–</a:t>
            </a:r>
            <a:r>
              <a:rPr lang="ru-RU" sz="1700" dirty="0"/>
              <a:t> </a:t>
            </a:r>
            <a:r>
              <a:rPr lang="en-US" sz="1700" dirty="0"/>
              <a:t>GROUP (1..4)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700" dirty="0"/>
              <a:t>Шаг </a:t>
            </a:r>
            <a:r>
              <a:rPr lang="en-US" sz="1700" dirty="0"/>
              <a:t>2</a:t>
            </a:r>
            <a:r>
              <a:rPr lang="ru-RU" sz="1700" dirty="0"/>
              <a:t>. Выбрать своей номер </a:t>
            </a:r>
            <a:r>
              <a:rPr lang="en-US" sz="1700" dirty="0"/>
              <a:t>–</a:t>
            </a:r>
            <a:r>
              <a:rPr lang="ru-RU" sz="1700" dirty="0"/>
              <a:t> </a:t>
            </a:r>
            <a:r>
              <a:rPr lang="en-US" sz="1700" dirty="0"/>
              <a:t>ID (1..30)</a:t>
            </a:r>
            <a:r>
              <a:rPr lang="ru-RU" sz="1700" dirty="0"/>
              <a:t> по номеру группы</a:t>
            </a:r>
            <a:br>
              <a:rPr lang="ru-RU" sz="1700" dirty="0"/>
            </a:br>
            <a:r>
              <a:rPr lang="ru-RU" sz="1700" dirty="0"/>
              <a:t>из файла Группы\ИКБ-</a:t>
            </a:r>
            <a:r>
              <a:rPr lang="en-US" sz="1700" dirty="0"/>
              <a:t>6{GROUP}.docx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700" dirty="0"/>
              <a:t>Шаг </a:t>
            </a:r>
            <a:r>
              <a:rPr lang="en-US" sz="1700" dirty="0"/>
              <a:t>3</a:t>
            </a:r>
            <a:r>
              <a:rPr lang="ru-RU" sz="1700" dirty="0"/>
              <a:t>. Выбрать файл лога (</a:t>
            </a:r>
            <a:r>
              <a:rPr lang="en-US" sz="1700" dirty="0"/>
              <a:t>LOG</a:t>
            </a:r>
            <a:r>
              <a:rPr lang="ru-RU" sz="1700" dirty="0"/>
              <a:t>_</a:t>
            </a:r>
            <a:r>
              <a:rPr lang="en-US" sz="1700" dirty="0"/>
              <a:t>FILE)</a:t>
            </a:r>
            <a:r>
              <a:rPr lang="ru-RU" sz="1700" dirty="0"/>
              <a:t> для анализа по </a:t>
            </a:r>
            <a:r>
              <a:rPr lang="en-US" sz="1700" dirty="0"/>
              <a:t>GROUP</a:t>
            </a:r>
            <a:r>
              <a:rPr lang="ru-RU" sz="1700" dirty="0"/>
              <a:t> и </a:t>
            </a:r>
            <a:r>
              <a:rPr lang="en-US" sz="1700" dirty="0"/>
              <a:t>ID</a:t>
            </a:r>
            <a:br>
              <a:rPr lang="en-US" sz="1700" dirty="0"/>
            </a:br>
            <a:r>
              <a:rPr lang="ru-RU" sz="1700" dirty="0"/>
              <a:t>согласно шаблону</a:t>
            </a:r>
            <a:r>
              <a:rPr lang="en-US" sz="1700" dirty="0"/>
              <a:t> </a:t>
            </a:r>
            <a:r>
              <a:rPr lang="ru-RU" sz="1700" dirty="0" err="1"/>
              <a:t>Логи</a:t>
            </a:r>
            <a:r>
              <a:rPr lang="en-US" sz="1700" dirty="0"/>
              <a:t>\IKB_{GROUP}_{ID}.txt</a:t>
            </a:r>
            <a:endParaRPr lang="ru-RU" sz="1700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700" dirty="0"/>
              <a:t>Шаг 4. Проанализировать </a:t>
            </a:r>
            <a:r>
              <a:rPr lang="en-US" sz="1700" dirty="0"/>
              <a:t>LOG</a:t>
            </a:r>
            <a:r>
              <a:rPr lang="ru-RU" sz="1700" dirty="0"/>
              <a:t>_</a:t>
            </a:r>
            <a:r>
              <a:rPr lang="en-US" sz="1700" dirty="0"/>
              <a:t>FILE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700" dirty="0"/>
              <a:t>Шаг </a:t>
            </a:r>
            <a:r>
              <a:rPr lang="en-US" sz="1700" dirty="0"/>
              <a:t>5</a:t>
            </a:r>
            <a:r>
              <a:rPr lang="ru-RU" sz="1700" dirty="0"/>
              <a:t>. Восстановить по </a:t>
            </a:r>
            <a:r>
              <a:rPr lang="en-US" sz="1700" dirty="0"/>
              <a:t>LOG</a:t>
            </a:r>
            <a:r>
              <a:rPr lang="ru-RU" sz="1700" dirty="0"/>
              <a:t>_</a:t>
            </a:r>
            <a:r>
              <a:rPr lang="en-US" sz="1700" dirty="0"/>
              <a:t>FILE</a:t>
            </a:r>
            <a:r>
              <a:rPr lang="ru-RU" sz="1700" dirty="0"/>
              <a:t> все Выражения, переданные от каждого Пользователя к Вычислителю и представить их в табличном виде (</a:t>
            </a:r>
            <a:r>
              <a:rPr lang="en-US" sz="1700" dirty="0"/>
              <a:t>TABLE)</a:t>
            </a:r>
            <a:br>
              <a:rPr lang="en-US" sz="1700" dirty="0"/>
            </a:br>
            <a:r>
              <a:rPr lang="en-US" sz="1700" dirty="0"/>
              <a:t>	</a:t>
            </a:r>
            <a:r>
              <a:rPr lang="ru-RU" sz="1700" dirty="0"/>
              <a:t>– определяется строками </a:t>
            </a:r>
            <a:r>
              <a:rPr lang="en-US" sz="1700" i="1" dirty="0" err="1"/>
              <a:t>User_To_Server</a:t>
            </a:r>
            <a:r>
              <a:rPr lang="ru-RU" sz="1700" i="1" dirty="0"/>
              <a:t>(</a:t>
            </a:r>
            <a:r>
              <a:rPr lang="en-US" sz="1700" i="1" dirty="0"/>
              <a:t>UID, ORDER, ELEMENT</a:t>
            </a:r>
            <a:r>
              <a:rPr lang="ru-RU" sz="1700" i="1" dirty="0"/>
              <a:t>)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700" dirty="0"/>
              <a:t>Шаг 6. Восстановить по </a:t>
            </a:r>
            <a:r>
              <a:rPr lang="en-US" sz="1700" dirty="0"/>
              <a:t>LOG</a:t>
            </a:r>
            <a:r>
              <a:rPr lang="ru-RU" sz="1700" dirty="0"/>
              <a:t>_</a:t>
            </a:r>
            <a:r>
              <a:rPr lang="en-US" sz="1700" dirty="0"/>
              <a:t>FILE</a:t>
            </a:r>
            <a:r>
              <a:rPr lang="ru-RU" sz="1700" dirty="0"/>
              <a:t> все Результаты, переданные от Вычислителя каждому из Пользователей к Вычислителю и добавить их к предыдущей таблице </a:t>
            </a:r>
            <a:r>
              <a:rPr lang="en-US" sz="1700" dirty="0"/>
              <a:t>TABLE</a:t>
            </a:r>
            <a:br>
              <a:rPr lang="en-US" sz="1700" dirty="0"/>
            </a:br>
            <a:r>
              <a:rPr lang="en-US" sz="1700" dirty="0"/>
              <a:t>	</a:t>
            </a:r>
            <a:r>
              <a:rPr lang="ru-RU" sz="1700" dirty="0"/>
              <a:t>– определяется строками </a:t>
            </a:r>
            <a:r>
              <a:rPr lang="en-US" sz="1700" i="1" dirty="0" err="1"/>
              <a:t>Server_To_User</a:t>
            </a:r>
            <a:r>
              <a:rPr lang="ru-RU" sz="1700" i="1" dirty="0"/>
              <a:t>(</a:t>
            </a:r>
            <a:r>
              <a:rPr lang="en-US" sz="1700" i="1" dirty="0"/>
              <a:t>UID, RESULT</a:t>
            </a:r>
            <a:r>
              <a:rPr lang="ru-RU" sz="1700" i="1" dirty="0"/>
              <a:t>)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700" dirty="0"/>
              <a:t>Шаг 7. Вычислить реальные значения Выражений, переданных от каждого Пользователя к Вычислителю и добавить их к предыдущей таблице </a:t>
            </a:r>
            <a:r>
              <a:rPr lang="en-US" sz="1700" dirty="0"/>
              <a:t>TABLE</a:t>
            </a:r>
            <a:br>
              <a:rPr lang="en-US" sz="1700" dirty="0"/>
            </a:br>
            <a:r>
              <a:rPr lang="en-US" sz="1700" dirty="0"/>
              <a:t>	</a:t>
            </a:r>
            <a:r>
              <a:rPr lang="ru-RU" sz="1700" dirty="0"/>
              <a:t>– определяется сборкой строк </a:t>
            </a:r>
            <a:r>
              <a:rPr lang="en-US" sz="1700" i="1" dirty="0" err="1"/>
              <a:t>User_To_Server</a:t>
            </a:r>
            <a:r>
              <a:rPr lang="ru-RU" sz="1700" i="1" dirty="0"/>
              <a:t>(</a:t>
            </a:r>
            <a:r>
              <a:rPr lang="en-US" sz="1700" i="1" dirty="0"/>
              <a:t>UID,…</a:t>
            </a:r>
            <a:r>
              <a:rPr lang="ru-RU" sz="1700" i="1" dirty="0"/>
              <a:t>)</a:t>
            </a:r>
            <a:r>
              <a:rPr lang="ru-RU" sz="1700" dirty="0"/>
              <a:t> с одинаковым </a:t>
            </a:r>
            <a:r>
              <a:rPr lang="en-US" sz="1700" dirty="0"/>
              <a:t>UID</a:t>
            </a:r>
            <a:endParaRPr lang="ru-RU" sz="1700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700" dirty="0"/>
              <a:t>Шаг 8. Сравнить реальные значения Выражений с теми, что вернул Вычислитель и найти отличные – они будут указывать на </a:t>
            </a:r>
            <a:r>
              <a:rPr lang="ru-RU" sz="1700" dirty="0">
                <a:solidFill>
                  <a:srgbClr val="FF0000"/>
                </a:solidFill>
              </a:rPr>
              <a:t>ошибки</a:t>
            </a:r>
            <a:r>
              <a:rPr lang="ru-RU" sz="1700" dirty="0"/>
              <a:t> Вычислителя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700" dirty="0"/>
              <a:t>Шаг 9. Указать в выводе Пользователей и их Выражения, которые были получены Вычислителем не верно</a:t>
            </a:r>
          </a:p>
        </p:txBody>
      </p:sp>
    </p:spTree>
    <p:extLst>
      <p:ext uri="{BB962C8B-B14F-4D97-AF65-F5344CB8AC3E}">
        <p14:creationId xmlns:p14="http://schemas.microsoft.com/office/powerpoint/2010/main" val="1891017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  <a:endParaRPr lang="en-US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914400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600" dirty="0"/>
              <a:t>Типы методов анализа программ</a:t>
            </a:r>
            <a:endParaRPr lang="en-US" sz="1600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Динамический ручной по исходному коду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Динамический ручной по ассемблерному</a:t>
            </a:r>
            <a:r>
              <a:rPr lang="en-US" sz="1600" dirty="0"/>
              <a:t>/</a:t>
            </a:r>
            <a:r>
              <a:rPr lang="ru-RU" sz="1600" dirty="0"/>
              <a:t>машинному</a:t>
            </a:r>
            <a:r>
              <a:rPr lang="en-US" sz="1600" dirty="0"/>
              <a:t>/</a:t>
            </a:r>
            <a:r>
              <a:rPr lang="ru-RU" sz="1600" dirty="0"/>
              <a:t>байт коду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600" dirty="0"/>
              <a:t>Представления кода программы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Точки применения динамических методов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Новые представления для анализа</a:t>
            </a: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600" dirty="0"/>
              <a:t>Методы и средства анализа программ</a:t>
            </a:r>
            <a:endParaRPr lang="en-US" sz="1600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Отладка исходного кода (С</a:t>
            </a:r>
            <a:r>
              <a:rPr lang="en-US" sz="1600" dirty="0"/>
              <a:t>/C++</a:t>
            </a:r>
            <a:r>
              <a:rPr lang="ru-RU" sz="1600" dirty="0"/>
              <a:t>)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Отладка машинного кода (</a:t>
            </a:r>
            <a:r>
              <a:rPr lang="en-US" sz="1600" dirty="0"/>
              <a:t>C#/Java</a:t>
            </a:r>
            <a:r>
              <a:rPr lang="ru-RU" sz="1600" dirty="0"/>
              <a:t>)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Отладка байт кода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Эмуляция машинного кода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Эмуляция специализированных платформ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600" dirty="0"/>
              <a:t>Практическое задание</a:t>
            </a:r>
            <a:endParaRPr lang="en-US" sz="1600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en-US" sz="1600" dirty="0"/>
              <a:t>???</a:t>
            </a: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600" dirty="0"/>
              <a:t>Применение полученных знаний</a:t>
            </a:r>
            <a:endParaRPr lang="en-US" sz="1600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Понимание исходного кода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Понимание ассемблерного</a:t>
            </a:r>
            <a:r>
              <a:rPr lang="en-US" sz="1600" dirty="0"/>
              <a:t>/</a:t>
            </a:r>
            <a:r>
              <a:rPr lang="ru-RU" sz="1600" dirty="0"/>
              <a:t>машинного</a:t>
            </a:r>
            <a:r>
              <a:rPr lang="en-US" sz="1600" dirty="0"/>
              <a:t>/</a:t>
            </a:r>
            <a:r>
              <a:rPr lang="ru-RU" sz="1600" dirty="0"/>
              <a:t>байт кода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Запуск программ для других платформ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Разработка собственных эмуляторов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-34536" y="6585110"/>
            <a:ext cx="91785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</a:p>
        </p:txBody>
      </p:sp>
    </p:spTree>
    <p:extLst>
      <p:ext uri="{BB962C8B-B14F-4D97-AF65-F5344CB8AC3E}">
        <p14:creationId xmlns:p14="http://schemas.microsoft.com/office/powerpoint/2010/main" val="1977111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6</a:t>
            </a:r>
            <a:br>
              <a:rPr lang="ru-RU" dirty="0"/>
            </a:br>
            <a:r>
              <a:rPr lang="ru-RU" sz="2400" dirty="0"/>
              <a:t>(Варианты решения задания)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6E5E8B-0127-4C5A-9189-4F3A41145CE5}"/>
              </a:ext>
            </a:extLst>
          </p:cNvPr>
          <p:cNvSpPr txBox="1"/>
          <p:nvPr/>
        </p:nvSpPr>
        <p:spPr>
          <a:xfrm>
            <a:off x="31626" y="1124744"/>
            <a:ext cx="911237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600" dirty="0"/>
              <a:t>Идеи для решения задания в зависимости от предпочтений Эксперта</a:t>
            </a:r>
            <a:r>
              <a:rPr lang="en-US" sz="1600" dirty="0"/>
              <a:t>:</a:t>
            </a:r>
            <a:r>
              <a:rPr lang="ru-RU" sz="1600" dirty="0"/>
              <a:t>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3B885E"/>
                </a:solidFill>
              </a:rPr>
              <a:t>Я – Работяга </a:t>
            </a:r>
            <a:r>
              <a:rPr lang="en-US" sz="1600" b="1" dirty="0">
                <a:solidFill>
                  <a:srgbClr val="3B885E"/>
                </a:solidFill>
              </a:rPr>
              <a:t>(</a:t>
            </a:r>
            <a:r>
              <a:rPr lang="ru-RU" sz="1600" b="1" dirty="0">
                <a:solidFill>
                  <a:srgbClr val="3B885E"/>
                </a:solidFill>
              </a:rPr>
              <a:t>долго, но просто)</a:t>
            </a: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/>
              <a:t>Перенести все значения из </a:t>
            </a:r>
            <a:r>
              <a:rPr lang="en-US" sz="1600" dirty="0"/>
              <a:t>LOG_FILE </a:t>
            </a:r>
            <a:r>
              <a:rPr lang="ru-RU" sz="1600" dirty="0"/>
              <a:t>в Таблицу, где строки – Выражения (по </a:t>
            </a:r>
            <a:r>
              <a:rPr lang="en-US" sz="1600" dirty="0"/>
              <a:t>UID)</a:t>
            </a:r>
            <a:r>
              <a:rPr lang="ru-RU" sz="1600" dirty="0"/>
              <a:t>, а столбцы – элементы Выражения от Пользователя и их Результат от Вычислителя</a:t>
            </a: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/>
              <a:t>Вручную пробежаться по Таблице, вычислить Реальные значения Выражений и также занести их в новый столбец Таблицы</a:t>
            </a: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/>
              <a:t>Сравнить построчно столбцы Результатов и Реальных значений</a:t>
            </a:r>
            <a:br>
              <a:rPr lang="ru-RU" sz="1600" dirty="0"/>
            </a:br>
            <a:r>
              <a:rPr lang="ru-RU" sz="1600" dirty="0"/>
              <a:t>Выражений и найти отличия – это будут ошибки Вычислителя</a:t>
            </a:r>
          </a:p>
          <a:p>
            <a:pPr marL="800100" lvl="1" indent="-342900" algn="l">
              <a:buFont typeface="+mj-lt"/>
              <a:buAutoNum type="arabicPeriod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tx2"/>
                </a:solidFill>
              </a:rPr>
              <a:t>Я – Эстет (что-то вручную, что-то автоматически)</a:t>
            </a: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/>
              <a:t>Выполнить те же действия, что и для случая </a:t>
            </a:r>
            <a:r>
              <a:rPr lang="en-US" sz="1600" dirty="0"/>
              <a:t>“</a:t>
            </a:r>
            <a:r>
              <a:rPr lang="ru-RU" sz="1600" dirty="0"/>
              <a:t>Я – Работяга</a:t>
            </a:r>
            <a:r>
              <a:rPr lang="en-US" sz="1600" dirty="0"/>
              <a:t>”</a:t>
            </a:r>
            <a:r>
              <a:rPr lang="ru-RU" sz="1600" dirty="0"/>
              <a:t> с тем отличием, что для составления Таблицы в п.1 использовать макросы над текстом</a:t>
            </a:r>
            <a:r>
              <a:rPr lang="en-US" sz="1600" dirty="0"/>
              <a:t> LOG_FILE</a:t>
            </a:r>
            <a:br>
              <a:rPr lang="ru-RU" sz="1600" dirty="0"/>
            </a:br>
            <a:r>
              <a:rPr lang="en-US" sz="1600" dirty="0"/>
              <a:t>(</a:t>
            </a:r>
            <a:r>
              <a:rPr lang="ru-RU" sz="1600" dirty="0"/>
              <a:t>например, </a:t>
            </a:r>
            <a:r>
              <a:rPr lang="en-US" sz="1600" dirty="0"/>
              <a:t>Sublime 3 + </a:t>
            </a:r>
            <a:r>
              <a:rPr lang="ru-RU" sz="1600" dirty="0"/>
              <a:t>функционал </a:t>
            </a:r>
            <a:r>
              <a:rPr lang="en-US" sz="1600" dirty="0"/>
              <a:t>“</a:t>
            </a:r>
            <a:r>
              <a:rPr lang="ru-RU" sz="1600" dirty="0"/>
              <a:t>объединенного курсора</a:t>
            </a:r>
            <a:r>
              <a:rPr lang="en-US" sz="1600" dirty="0"/>
              <a:t>”)</a:t>
            </a:r>
            <a:endParaRPr lang="ru-RU" sz="1600" dirty="0"/>
          </a:p>
          <a:p>
            <a:pPr marL="800100" lvl="1" indent="-342900" algn="l">
              <a:buFont typeface="+mj-lt"/>
              <a:buAutoNum type="arabicPeriod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FF0000"/>
                </a:solidFill>
              </a:rPr>
              <a:t>Я – Программист (быстро, но сложно)</a:t>
            </a: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/>
              <a:t>Написать и выполнить программу для разбора </a:t>
            </a:r>
            <a:r>
              <a:rPr lang="en-US" sz="1600" dirty="0"/>
              <a:t>LOG_FILE</a:t>
            </a:r>
            <a:r>
              <a:rPr lang="ru-RU" sz="1600" dirty="0"/>
              <a:t>, которая бы</a:t>
            </a:r>
            <a:r>
              <a:rPr lang="en-US" sz="1600" dirty="0"/>
              <a:t>:</a:t>
            </a:r>
            <a:endParaRPr lang="ru-RU" sz="16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ru-RU" sz="1600" dirty="0"/>
              <a:t>Собрала Выражения из их элементов для каждого</a:t>
            </a:r>
            <a:r>
              <a:rPr lang="en-US" sz="1600" dirty="0"/>
              <a:t> UID</a:t>
            </a:r>
            <a:endParaRPr lang="ru-RU" sz="16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ru-RU" sz="1600" dirty="0"/>
              <a:t>Прикрепила Результаты от Вычислителя для каждого Выражения по </a:t>
            </a:r>
            <a:r>
              <a:rPr lang="en-US" sz="1600" dirty="0"/>
              <a:t>UID</a:t>
            </a:r>
            <a:endParaRPr lang="ru-RU" sz="16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ru-RU" sz="1600" dirty="0"/>
              <a:t>Вычислила Реальные значения Выражений (например, </a:t>
            </a:r>
            <a:r>
              <a:rPr lang="en-US" sz="1600" dirty="0"/>
              <a:t>eval() </a:t>
            </a:r>
            <a:r>
              <a:rPr lang="ru-RU" sz="1600" dirty="0"/>
              <a:t>для</a:t>
            </a:r>
            <a:r>
              <a:rPr lang="en-US" sz="1600" dirty="0"/>
              <a:t> Python)</a:t>
            </a:r>
            <a:endParaRPr lang="ru-RU" sz="16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ru-RU" sz="1600" dirty="0"/>
              <a:t>Сравнила Реальные значения Выражений и Результаты от Вычислителя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ru-RU" sz="1600" dirty="0"/>
              <a:t>Вывела ошибки Вычислителя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ru-RU" sz="1600" dirty="0"/>
              <a:t>Сгенерировала готовый текст отчета по практике</a:t>
            </a: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/>
              <a:t>Вставить сгенерированный текст отчета в </a:t>
            </a:r>
            <a:r>
              <a:rPr lang="en-US" sz="1600" dirty="0"/>
              <a:t>Word-</a:t>
            </a:r>
            <a:r>
              <a:rPr lang="ru-RU" sz="1600" dirty="0"/>
              <a:t>документ </a:t>
            </a:r>
            <a:r>
              <a:rPr lang="en-US" sz="1600" dirty="0"/>
              <a:t>(</a:t>
            </a:r>
            <a:r>
              <a:rPr lang="en-US" sz="1600" dirty="0" err="1"/>
              <a:t>Ctrl+V</a:t>
            </a:r>
            <a:r>
              <a:rPr lang="en-US" sz="1600" dirty="0"/>
              <a:t>, </a:t>
            </a:r>
            <a:r>
              <a:rPr lang="en-US" sz="1600" dirty="0" err="1"/>
              <a:t>Ctrl+C</a:t>
            </a:r>
            <a:r>
              <a:rPr lang="en-US" sz="1600" dirty="0"/>
              <a:t>)</a:t>
            </a:r>
          </a:p>
        </p:txBody>
      </p:sp>
      <p:pic>
        <p:nvPicPr>
          <p:cNvPr id="3074" name="Picture 2" descr="ÐÐ¾ÑÐ¾Ð¶ÐµÐµ Ð¸Ð·Ð¾Ð±ÑÐ°Ð¶ÐµÐ½Ð¸Ðµ">
            <a:extLst>
              <a:ext uri="{FF2B5EF4-FFF2-40B4-BE49-F238E27FC236}">
                <a16:creationId xmlns:a16="http://schemas.microsoft.com/office/drawing/2014/main" id="{0EF82047-2ED5-4840-965A-BC578BC6C6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881" y="2414132"/>
            <a:ext cx="946418" cy="865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ÐÐ°ÑÑÐ¸Ð½ÐºÐ¸ Ð¿Ð¾ Ð·Ð°Ð¿ÑÐ¾ÑÑ Ð¿ÑÐ¾Ð³ÑÐ°Ð¼Ð¼Ð¸ÑÑ">
            <a:extLst>
              <a:ext uri="{FF2B5EF4-FFF2-40B4-BE49-F238E27FC236}">
                <a16:creationId xmlns:a16="http://schemas.microsoft.com/office/drawing/2014/main" id="{008313DB-C50B-4549-805F-83946A9C5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880" y="6062910"/>
            <a:ext cx="1053493" cy="795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ÐÐ°ÑÑÐ¸Ð½ÐºÐ¸ Ð¿Ð¾ Ð·Ð°Ð¿ÑÐ¾ÑÑ ÑÑÑÐµÑ">
            <a:extLst>
              <a:ext uri="{FF2B5EF4-FFF2-40B4-BE49-F238E27FC236}">
                <a16:creationId xmlns:a16="http://schemas.microsoft.com/office/drawing/2014/main" id="{1D8BA5C6-417C-47C7-975E-2EB1D7346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5957" y="3851763"/>
            <a:ext cx="946417" cy="1017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9633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509120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Вопросы</a:t>
            </a:r>
          </a:p>
          <a:p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CDF22FE-54B1-4D68-AEE4-07BB20E9A3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629400" cy="1012825"/>
          </a:xfrm>
        </p:spPr>
        <p:txBody>
          <a:bodyPr/>
          <a:lstStyle/>
          <a:p>
            <a:r>
              <a:rPr lang="ru-RU" altLang="en-US" sz="2000" dirty="0"/>
              <a:t>Лекция 4.</a:t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br>
              <a:rPr lang="en-US" altLang="en-US" sz="28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Часть 2. Динамический анализ)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методов анализа программ</a:t>
            </a:r>
            <a:endParaRPr lang="en-US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263123"/>
            <a:ext cx="8964488" cy="861774"/>
          </a:xfrm>
          <a:prstGeom prst="rect">
            <a:avLst/>
          </a:prstGeom>
          <a:solidFill>
            <a:srgbClr val="F8FED2"/>
          </a:solidFill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Категориальные пары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200" dirty="0"/>
              <a:t>Автоматический </a:t>
            </a:r>
            <a:r>
              <a:rPr lang="en-US" sz="1200" dirty="0">
                <a:solidFill>
                  <a:srgbClr val="FF0000"/>
                </a:solidFill>
              </a:rPr>
              <a:t>VS</a:t>
            </a:r>
            <a:r>
              <a:rPr lang="en-US" sz="1200" dirty="0"/>
              <a:t> </a:t>
            </a:r>
            <a:r>
              <a:rPr lang="ru-RU" sz="1200" dirty="0"/>
              <a:t>Ручной анализ – определяется участием человека (исследуется программой или экспертом)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200" dirty="0"/>
              <a:t>Статический </a:t>
            </a:r>
            <a:r>
              <a:rPr lang="en-US" sz="1200" dirty="0">
                <a:solidFill>
                  <a:srgbClr val="FF0000"/>
                </a:solidFill>
              </a:rPr>
              <a:t>VS</a:t>
            </a:r>
            <a:r>
              <a:rPr lang="en-US" sz="1200" dirty="0"/>
              <a:t> </a:t>
            </a:r>
            <a:r>
              <a:rPr lang="ru-RU" sz="1200" dirty="0"/>
              <a:t>Динамический анализ – определяется состоянием кода (исследуется код или его выполнение)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200" dirty="0"/>
              <a:t>Подход Белого </a:t>
            </a:r>
            <a:r>
              <a:rPr lang="en-US" sz="1200" dirty="0">
                <a:solidFill>
                  <a:srgbClr val="FF0000"/>
                </a:solidFill>
              </a:rPr>
              <a:t>VS</a:t>
            </a:r>
            <a:r>
              <a:rPr lang="ru-RU" sz="1200" dirty="0"/>
              <a:t> Черного ящика – определяется взглядом на код (есть исходный код или нет)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53A1FF5-B5A8-4444-AEA7-DF699011C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371085"/>
              </p:ext>
            </p:extLst>
          </p:nvPr>
        </p:nvGraphicFramePr>
        <p:xfrm>
          <a:off x="1691680" y="2271588"/>
          <a:ext cx="6264696" cy="2237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2121">
                  <a:extLst>
                    <a:ext uri="{9D8B030D-6E8A-4147-A177-3AD203B41FA5}">
                      <a16:colId xmlns:a16="http://schemas.microsoft.com/office/drawing/2014/main" val="236744178"/>
                    </a:ext>
                  </a:extLst>
                </a:gridCol>
                <a:gridCol w="1440034">
                  <a:extLst>
                    <a:ext uri="{9D8B030D-6E8A-4147-A177-3AD203B41FA5}">
                      <a16:colId xmlns:a16="http://schemas.microsoft.com/office/drawing/2014/main" val="953355788"/>
                    </a:ext>
                  </a:extLst>
                </a:gridCol>
                <a:gridCol w="1894780">
                  <a:extLst>
                    <a:ext uri="{9D8B030D-6E8A-4147-A177-3AD203B41FA5}">
                      <a16:colId xmlns:a16="http://schemas.microsoft.com/office/drawing/2014/main" val="1747451035"/>
                    </a:ext>
                  </a:extLst>
                </a:gridCol>
                <a:gridCol w="2247761">
                  <a:extLst>
                    <a:ext uri="{9D8B030D-6E8A-4147-A177-3AD203B41FA5}">
                      <a16:colId xmlns:a16="http://schemas.microsoft.com/office/drawing/2014/main" val="107540340"/>
                    </a:ext>
                  </a:extLst>
                </a:gridCol>
              </a:tblGrid>
              <a:tr h="416766">
                <a:tc gridSpan="2"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050" b="1" dirty="0"/>
                        <a:t>втоматический</a:t>
                      </a:r>
                      <a:endParaRPr lang="en-US" sz="105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solidFill>
                            <a:srgbClr val="FF0000"/>
                          </a:solidFill>
                        </a:rPr>
                        <a:t>Р</a:t>
                      </a:r>
                      <a:r>
                        <a:rPr lang="ru-RU" sz="1050" b="1" dirty="0"/>
                        <a:t>учной</a:t>
                      </a:r>
                      <a:endParaRPr lang="en-US" sz="105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580066"/>
                  </a:ext>
                </a:extLst>
              </a:tr>
              <a:tr h="416766">
                <a:tc rowSpan="2"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solidFill>
                            <a:srgbClr val="FF0000"/>
                          </a:solidFill>
                        </a:rPr>
                        <a:t>Б</a:t>
                      </a:r>
                      <a:r>
                        <a:rPr lang="ru-RU" sz="1050" b="1" dirty="0"/>
                        <a:t>елый ящик</a:t>
                      </a:r>
                    </a:p>
                    <a:p>
                      <a:pPr algn="ctr"/>
                      <a:r>
                        <a:rPr lang="ru-RU" sz="1050" b="1" dirty="0"/>
                        <a:t>(исх.  код)</a:t>
                      </a:r>
                      <a:endParaRPr lang="en-US" sz="1050" b="1" dirty="0"/>
                    </a:p>
                  </a:txBody>
                  <a:tcPr vert="vert27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solidFill>
                            <a:srgbClr val="FF0000"/>
                          </a:solidFill>
                        </a:rPr>
                        <a:t>С</a:t>
                      </a:r>
                      <a:r>
                        <a:rPr lang="ru-RU" sz="1050" b="1" dirty="0"/>
                        <a:t>татический</a:t>
                      </a:r>
                      <a:endParaRPr lang="en-US" sz="1050" b="1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tx1"/>
                          </a:solidFill>
                        </a:rPr>
                        <a:t>Анализаторы кода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rgbClr val="000798"/>
                          </a:solidFill>
                        </a:rPr>
                        <a:t>Экспертный анализ</a:t>
                      </a:r>
                      <a:endParaRPr lang="en-US" sz="1050" dirty="0">
                        <a:solidFill>
                          <a:srgbClr val="00079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8740577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pPr algn="ctr"/>
                      <a:endParaRPr lang="en-US" sz="105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solidFill>
                            <a:srgbClr val="FF0000"/>
                          </a:solidFill>
                        </a:rPr>
                        <a:t>Д</a:t>
                      </a:r>
                      <a:r>
                        <a:rPr lang="ru-RU" sz="1050" b="1" dirty="0"/>
                        <a:t>инамический</a:t>
                      </a:r>
                      <a:endParaRPr lang="en-US" sz="1050" b="1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i="1" dirty="0">
                          <a:solidFill>
                            <a:schemeClr val="tx1"/>
                          </a:solidFill>
                        </a:rPr>
                        <a:t>Интерпретаторы кода</a:t>
                      </a:r>
                    </a:p>
                    <a:p>
                      <a:r>
                        <a:rPr lang="ru-RU" sz="1050" i="1" dirty="0">
                          <a:solidFill>
                            <a:schemeClr val="tx1"/>
                          </a:solidFill>
                        </a:rPr>
                        <a:t>(крайне редко)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3B885E"/>
                          </a:solidFill>
                        </a:rPr>
                        <a:t>Экспертная отладка</a:t>
                      </a:r>
                      <a:endParaRPr lang="en-US" sz="1200" dirty="0">
                        <a:solidFill>
                          <a:srgbClr val="3B885E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838488"/>
                  </a:ext>
                </a:extLst>
              </a:tr>
              <a:tr h="432000">
                <a:tc rowSpan="2"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solidFill>
                            <a:srgbClr val="FF0000"/>
                          </a:solidFill>
                        </a:rPr>
                        <a:t>Ч</a:t>
                      </a:r>
                      <a:r>
                        <a:rPr lang="ru-RU" sz="1050" b="1" dirty="0"/>
                        <a:t>ерный ящик</a:t>
                      </a:r>
                    </a:p>
                    <a:p>
                      <a:pPr algn="ctr"/>
                      <a:r>
                        <a:rPr lang="ru-RU" sz="900" b="1" dirty="0"/>
                        <a:t>(</a:t>
                      </a:r>
                      <a:r>
                        <a:rPr lang="ru-RU" sz="900" b="1" dirty="0" err="1"/>
                        <a:t>амб</a:t>
                      </a:r>
                      <a:r>
                        <a:rPr lang="en-US" sz="900" b="1" dirty="0"/>
                        <a:t>*</a:t>
                      </a:r>
                      <a:r>
                        <a:rPr lang="ru-RU" sz="900" b="1" dirty="0"/>
                        <a:t>. код)</a:t>
                      </a:r>
                      <a:endParaRPr lang="en-US" sz="900" b="1" dirty="0"/>
                    </a:p>
                  </a:txBody>
                  <a:tcPr vert="vert27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solidFill>
                            <a:srgbClr val="FF0000"/>
                          </a:solidFill>
                        </a:rPr>
                        <a:t>С</a:t>
                      </a:r>
                      <a:r>
                        <a:rPr lang="ru-RU" sz="1050" b="1" dirty="0"/>
                        <a:t>татический</a:t>
                      </a:r>
                      <a:endParaRPr lang="en-US" sz="1050" b="1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tx1"/>
                          </a:solidFill>
                        </a:rPr>
                        <a:t>Анализаторы кода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>
                          <a:solidFill>
                            <a:srgbClr val="000798"/>
                          </a:solidFill>
                        </a:rPr>
                        <a:t>Экспертный анализ</a:t>
                      </a:r>
                      <a:endParaRPr lang="en-US" sz="1050" dirty="0">
                        <a:solidFill>
                          <a:srgbClr val="000798"/>
                        </a:solidFill>
                      </a:endParaRPr>
                    </a:p>
                    <a:p>
                      <a:r>
                        <a:rPr lang="ru-RU" sz="1050" dirty="0">
                          <a:solidFill>
                            <a:srgbClr val="000798"/>
                          </a:solidFill>
                        </a:rPr>
                        <a:t>Логирование работы</a:t>
                      </a:r>
                      <a:endParaRPr lang="en-US" sz="1050" dirty="0">
                        <a:solidFill>
                          <a:srgbClr val="00079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8755146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pPr algn="ctr"/>
                      <a:endParaRPr lang="en-US" sz="105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solidFill>
                            <a:srgbClr val="FF0000"/>
                          </a:solidFill>
                        </a:rPr>
                        <a:t>Д</a:t>
                      </a:r>
                      <a:r>
                        <a:rPr lang="ru-RU" sz="1050" b="1" dirty="0"/>
                        <a:t>инамический</a:t>
                      </a:r>
                      <a:endParaRPr lang="en-US" sz="1050" b="1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Test case,</a:t>
                      </a:r>
                      <a:br>
                        <a:rPr lang="ru-RU" sz="105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Fuzzing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</a:rPr>
                        <a:t>-тестирование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3B885E"/>
                          </a:solidFill>
                        </a:rPr>
                        <a:t>Экспертное выполнение</a:t>
                      </a:r>
                    </a:p>
                    <a:p>
                      <a:r>
                        <a:rPr lang="ru-RU" sz="1200" dirty="0">
                          <a:solidFill>
                            <a:srgbClr val="3B885E"/>
                          </a:solidFill>
                        </a:rPr>
                        <a:t>Эмуляция работы</a:t>
                      </a:r>
                      <a:endParaRPr lang="en-US" sz="1200" dirty="0">
                        <a:solidFill>
                          <a:srgbClr val="3B885E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456616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90096EA-D2EA-4001-820A-3B730E4C4286}"/>
              </a:ext>
            </a:extLst>
          </p:cNvPr>
          <p:cNvSpPr/>
          <p:nvPr/>
        </p:nvSpPr>
        <p:spPr>
          <a:xfrm>
            <a:off x="0" y="4799474"/>
            <a:ext cx="9144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Методы анализа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FF0000"/>
                </a:solidFill>
              </a:rPr>
              <a:t>БДР</a:t>
            </a:r>
            <a:r>
              <a:rPr lang="ru-RU" sz="1200" dirty="0"/>
              <a:t> – Отладка кода экспертом в среде разработки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FF0000"/>
                </a:solidFill>
              </a:rPr>
              <a:t>ЧДР</a:t>
            </a:r>
            <a:r>
              <a:rPr lang="ru-RU" sz="1200" dirty="0"/>
              <a:t> – Выполнение кода экспертом в эмуляторе</a:t>
            </a:r>
          </a:p>
          <a:p>
            <a:pPr lvl="1" algn="l"/>
            <a:r>
              <a:rPr lang="ru-RU" sz="1200" dirty="0"/>
              <a:t>               – Эмуляция работы программы в собственной настраиваемой (управляемой) среде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05C518-37C3-4AB2-AEA6-005F6EE13FCB}"/>
              </a:ext>
            </a:extLst>
          </p:cNvPr>
          <p:cNvSpPr txBox="1"/>
          <p:nvPr/>
        </p:nvSpPr>
        <p:spPr>
          <a:xfrm>
            <a:off x="-34536" y="6585110"/>
            <a:ext cx="91785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АМБ-код (сокр.) </a:t>
            </a:r>
            <a:r>
              <a:rPr lang="en-US" sz="1050" i="1" dirty="0"/>
              <a:t>–</a:t>
            </a:r>
            <a:r>
              <a:rPr lang="ru-RU" sz="1050" i="1" dirty="0"/>
              <a:t> ассемблерный, машинный или байт код</a:t>
            </a:r>
            <a:endParaRPr lang="en-US" sz="1050" i="1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1E0CEC5-9B41-4421-9048-ECEB9FE0320F}"/>
              </a:ext>
            </a:extLst>
          </p:cNvPr>
          <p:cNvSpPr/>
          <p:nvPr/>
        </p:nvSpPr>
        <p:spPr>
          <a:xfrm>
            <a:off x="-1" y="5690927"/>
            <a:ext cx="9143999" cy="861774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Экспертный анализ (Лекция 4)</a:t>
            </a:r>
            <a:r>
              <a:rPr lang="en-US" sz="1400" dirty="0"/>
              <a:t>:</a:t>
            </a:r>
          </a:p>
          <a:p>
            <a:pPr marL="742950" lvl="1" indent="-285750" algn="l">
              <a:buFont typeface="Wingdings" panose="05000000000000000000" pitchFamily="2" charset="2"/>
              <a:buChar char="v"/>
            </a:pPr>
            <a:r>
              <a:rPr lang="ru-RU" sz="1200" dirty="0"/>
              <a:t>Исходного и ассемблерного</a:t>
            </a:r>
            <a:r>
              <a:rPr lang="en-US" sz="1200" dirty="0"/>
              <a:t>/</a:t>
            </a:r>
            <a:r>
              <a:rPr lang="ru-RU" sz="1200" dirty="0"/>
              <a:t>машинного</a:t>
            </a:r>
            <a:r>
              <a:rPr lang="en-US" sz="1200" dirty="0"/>
              <a:t>/</a:t>
            </a:r>
            <a:r>
              <a:rPr lang="ru-RU" sz="1200" dirty="0"/>
              <a:t>байт кода</a:t>
            </a:r>
          </a:p>
          <a:p>
            <a:pPr marL="742950" lvl="1" indent="-285750" algn="l">
              <a:buFont typeface="Wingdings" panose="05000000000000000000" pitchFamily="2" charset="2"/>
              <a:buChar char="v"/>
            </a:pPr>
            <a:r>
              <a:rPr lang="ru-RU" sz="1200" dirty="0"/>
              <a:t>Восстановленного исходного кода - реверс-</a:t>
            </a:r>
            <a:r>
              <a:rPr lang="ru-RU" sz="1200" dirty="0" err="1"/>
              <a:t>инжениринг</a:t>
            </a:r>
            <a:endParaRPr lang="ru-RU" sz="1200" dirty="0"/>
          </a:p>
          <a:p>
            <a:pPr marL="742950" lvl="1" indent="-285750" algn="l">
              <a:buFont typeface="Wingdings" panose="05000000000000000000" pitchFamily="2" charset="2"/>
              <a:buChar char="v"/>
            </a:pPr>
            <a:r>
              <a:rPr lang="ru-RU" sz="1200" dirty="0"/>
              <a:t>Логов выполнения программы после внедрения механизма логирования</a:t>
            </a:r>
          </a:p>
        </p:txBody>
      </p:sp>
      <p:cxnSp>
        <p:nvCxnSpPr>
          <p:cNvPr id="6" name="Соединитель: уступ 5">
            <a:extLst>
              <a:ext uri="{FF2B5EF4-FFF2-40B4-BE49-F238E27FC236}">
                <a16:creationId xmlns:a16="http://schemas.microsoft.com/office/drawing/2014/main" id="{CF738A4F-4DB8-4A8B-A137-B04F3A69BAA8}"/>
              </a:ext>
            </a:extLst>
          </p:cNvPr>
          <p:cNvCxnSpPr>
            <a:cxnSpLocks/>
          </p:cNvCxnSpPr>
          <p:nvPr/>
        </p:nvCxnSpPr>
        <p:spPr bwMode="auto">
          <a:xfrm>
            <a:off x="7092280" y="3927772"/>
            <a:ext cx="360040" cy="253916"/>
          </a:xfrm>
          <a:prstGeom prst="bentConnector3">
            <a:avLst>
              <a:gd name="adj1" fmla="val 100265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B36D7F6-F9DB-4D90-9DD9-7AB28421DF75}"/>
              </a:ext>
            </a:extLst>
          </p:cNvPr>
          <p:cNvSpPr txBox="1"/>
          <p:nvPr/>
        </p:nvSpPr>
        <p:spPr>
          <a:xfrm>
            <a:off x="1875076" y="4543236"/>
            <a:ext cx="568863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050" i="1" u="sng" dirty="0"/>
              <a:t>План Изучение</a:t>
            </a:r>
            <a:r>
              <a:rPr lang="en-US" sz="1050" i="1" u="sng" dirty="0"/>
              <a:t>:</a:t>
            </a:r>
            <a:r>
              <a:rPr lang="ru-RU" sz="1050" i="1" dirty="0"/>
              <a:t>     </a:t>
            </a:r>
            <a:r>
              <a:rPr lang="ru-RU" sz="1050" i="1" dirty="0">
                <a:solidFill>
                  <a:srgbClr val="00642D"/>
                </a:solidFill>
              </a:rPr>
              <a:t>Лекция 4 (</a:t>
            </a:r>
            <a:r>
              <a:rPr lang="ru-RU" sz="1050" i="1" dirty="0">
                <a:solidFill>
                  <a:srgbClr val="3B885E"/>
                </a:solidFill>
              </a:rPr>
              <a:t>текущая</a:t>
            </a:r>
            <a:r>
              <a:rPr lang="ru-RU" sz="1050" i="1" dirty="0">
                <a:solidFill>
                  <a:srgbClr val="00642D"/>
                </a:solidFill>
              </a:rPr>
              <a:t>)     </a:t>
            </a:r>
            <a:r>
              <a:rPr lang="ru-RU" sz="1050" i="1" dirty="0">
                <a:solidFill>
                  <a:schemeClr val="tx2"/>
                </a:solidFill>
              </a:rPr>
              <a:t>Лекция 3 (следующая)    </a:t>
            </a:r>
            <a:r>
              <a:rPr lang="ru-RU" sz="1050" i="1" dirty="0"/>
              <a:t> </a:t>
            </a:r>
            <a:r>
              <a:rPr lang="ru-RU" sz="1050" i="1" dirty="0">
                <a:highlight>
                  <a:srgbClr val="C0C0C0"/>
                </a:highlight>
              </a:rPr>
              <a:t>Самостоятельно</a:t>
            </a:r>
            <a:endParaRPr lang="en-US" sz="1050" i="1" dirty="0">
              <a:highlight>
                <a:srgbClr val="C0C0C0"/>
              </a:highlight>
            </a:endParaRPr>
          </a:p>
        </p:txBody>
      </p:sp>
      <p:sp>
        <p:nvSpPr>
          <p:cNvPr id="13" name="Пузырек для мыслей: облако 12">
            <a:extLst>
              <a:ext uri="{FF2B5EF4-FFF2-40B4-BE49-F238E27FC236}">
                <a16:creationId xmlns:a16="http://schemas.microsoft.com/office/drawing/2014/main" id="{26B7D4EE-C918-4660-9BAF-C26B5542CC3B}"/>
              </a:ext>
            </a:extLst>
          </p:cNvPr>
          <p:cNvSpPr/>
          <p:nvPr/>
        </p:nvSpPr>
        <p:spPr bwMode="auto">
          <a:xfrm>
            <a:off x="7002013" y="4670194"/>
            <a:ext cx="2141985" cy="861774"/>
          </a:xfrm>
          <a:prstGeom prst="cloudCallout">
            <a:avLst>
              <a:gd name="adj1" fmla="val -26252"/>
              <a:gd name="adj2" fmla="val -8421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Минутка воспоминаний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923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Стрелка: вниз 50">
            <a:extLst>
              <a:ext uri="{FF2B5EF4-FFF2-40B4-BE49-F238E27FC236}">
                <a16:creationId xmlns:a16="http://schemas.microsoft.com/office/drawing/2014/main" id="{095A2592-E313-43D0-AE25-8C0C6E3AE679}"/>
              </a:ext>
            </a:extLst>
          </p:cNvPr>
          <p:cNvSpPr/>
          <p:nvPr/>
        </p:nvSpPr>
        <p:spPr bwMode="auto">
          <a:xfrm rot="5400000">
            <a:off x="3404249" y="-1235894"/>
            <a:ext cx="1327393" cy="7920881"/>
          </a:xfrm>
          <a:prstGeom prst="downArrow">
            <a:avLst/>
          </a:prstGeom>
          <a:solidFill>
            <a:srgbClr val="F8FED6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ex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   Анализ программы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42C7AD72-80A3-4022-9C2A-3D35BA2FE6FC}"/>
              </a:ext>
            </a:extLst>
          </p:cNvPr>
          <p:cNvSpPr/>
          <p:nvPr/>
        </p:nvSpPr>
        <p:spPr bwMode="auto">
          <a:xfrm>
            <a:off x="3164396" y="1468560"/>
            <a:ext cx="4719971" cy="2104456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Представления программного кода</a:t>
            </a:r>
            <a:endParaRPr lang="en-US" dirty="0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9A05835-BC2B-464F-9655-39FD580106A4}"/>
              </a:ext>
            </a:extLst>
          </p:cNvPr>
          <p:cNvSpPr/>
          <p:nvPr/>
        </p:nvSpPr>
        <p:spPr bwMode="auto">
          <a:xfrm>
            <a:off x="338331" y="1578134"/>
            <a:ext cx="1224136" cy="487363"/>
          </a:xfrm>
          <a:prstGeom prst="round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Архитектура</a:t>
            </a:r>
            <a:endParaRPr kumimoji="0" 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1C5E93CA-E718-499A-9F4D-117D8053E636}"/>
              </a:ext>
            </a:extLst>
          </p:cNvPr>
          <p:cNvSpPr/>
          <p:nvPr/>
        </p:nvSpPr>
        <p:spPr bwMode="auto">
          <a:xfrm>
            <a:off x="1922506" y="1572500"/>
            <a:ext cx="1083074" cy="487363"/>
          </a:xfrm>
          <a:prstGeom prst="round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Алгоритмы</a:t>
            </a:r>
            <a:endParaRPr kumimoji="0" 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5E98551F-4211-4A74-958B-7664EBA6EEF7}"/>
              </a:ext>
            </a:extLst>
          </p:cNvPr>
          <p:cNvSpPr/>
          <p:nvPr/>
        </p:nvSpPr>
        <p:spPr bwMode="auto">
          <a:xfrm>
            <a:off x="1559515" y="1671481"/>
            <a:ext cx="377790" cy="289400"/>
          </a:xfrm>
          <a:prstGeom prst="rightArrow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1764B352-29AE-4F24-831E-F73CED2CC141}"/>
              </a:ext>
            </a:extLst>
          </p:cNvPr>
          <p:cNvSpPr/>
          <p:nvPr/>
        </p:nvSpPr>
        <p:spPr bwMode="auto">
          <a:xfrm>
            <a:off x="3389300" y="1573602"/>
            <a:ext cx="1002208" cy="487363"/>
          </a:xfrm>
          <a:prstGeom prst="round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Исходны</a:t>
            </a: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</a:rPr>
              <a:t>й</a:t>
            </a:r>
            <a:br>
              <a:rPr lang="ru-RU" sz="13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</a:rPr>
              <a:t>код</a:t>
            </a:r>
            <a:endParaRPr kumimoji="0" 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id="{D55EC4C2-552E-4AFE-88F0-2C403CDC5A4F}"/>
              </a:ext>
            </a:extLst>
          </p:cNvPr>
          <p:cNvSpPr/>
          <p:nvPr/>
        </p:nvSpPr>
        <p:spPr bwMode="auto">
          <a:xfrm>
            <a:off x="3002626" y="1671481"/>
            <a:ext cx="377790" cy="289400"/>
          </a:xfrm>
          <a:prstGeom prst="rightArrow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D615DF68-C41E-4E35-9AE6-02F7064B13D5}"/>
              </a:ext>
            </a:extLst>
          </p:cNvPr>
          <p:cNvSpPr/>
          <p:nvPr/>
        </p:nvSpPr>
        <p:spPr bwMode="auto">
          <a:xfrm>
            <a:off x="4820582" y="1572500"/>
            <a:ext cx="1397759" cy="487363"/>
          </a:xfrm>
          <a:prstGeom prst="round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Ассемблерный</a:t>
            </a:r>
            <a:br>
              <a:rPr lang="ru-RU" sz="13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</a:rPr>
              <a:t>код</a:t>
            </a:r>
            <a:endParaRPr kumimoji="0" 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09AB69CE-6E79-4DB2-9313-3A0A925998CF}"/>
              </a:ext>
            </a:extLst>
          </p:cNvPr>
          <p:cNvSpPr/>
          <p:nvPr/>
        </p:nvSpPr>
        <p:spPr bwMode="auto">
          <a:xfrm>
            <a:off x="4397412" y="1671481"/>
            <a:ext cx="408364" cy="289400"/>
          </a:xfrm>
          <a:prstGeom prst="rightArrow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F3374DC3-1C92-4D78-8A23-91DE047CA058}"/>
              </a:ext>
            </a:extLst>
          </p:cNvPr>
          <p:cNvSpPr/>
          <p:nvPr/>
        </p:nvSpPr>
        <p:spPr bwMode="auto">
          <a:xfrm>
            <a:off x="6675034" y="1573063"/>
            <a:ext cx="1083074" cy="487363"/>
          </a:xfrm>
          <a:prstGeom prst="round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Машинный</a:t>
            </a:r>
            <a:br>
              <a:rPr lang="ru-RU" sz="13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</a:rPr>
              <a:t>код</a:t>
            </a:r>
            <a:endParaRPr kumimoji="0" 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DA9237BE-7CEE-4035-839A-181C2FC4FA2F}"/>
              </a:ext>
            </a:extLst>
          </p:cNvPr>
          <p:cNvSpPr/>
          <p:nvPr/>
        </p:nvSpPr>
        <p:spPr bwMode="auto">
          <a:xfrm>
            <a:off x="6234108" y="1672044"/>
            <a:ext cx="422185" cy="289400"/>
          </a:xfrm>
          <a:prstGeom prst="rightArrow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E7929123-3FDB-4C03-BC6C-C9AC24661258}"/>
              </a:ext>
            </a:extLst>
          </p:cNvPr>
          <p:cNvSpPr/>
          <p:nvPr/>
        </p:nvSpPr>
        <p:spPr bwMode="auto">
          <a:xfrm>
            <a:off x="4827470" y="2951578"/>
            <a:ext cx="2930638" cy="487363"/>
          </a:xfrm>
          <a:prstGeom prst="round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ru-RU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Байт-</a:t>
            </a: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</a:rPr>
              <a:t>код</a:t>
            </a:r>
            <a:endParaRPr kumimoji="0" 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Стрелка: изогнутая 9">
            <a:extLst>
              <a:ext uri="{FF2B5EF4-FFF2-40B4-BE49-F238E27FC236}">
                <a16:creationId xmlns:a16="http://schemas.microsoft.com/office/drawing/2014/main" id="{820345B8-F14B-4C03-A3A1-B2623A27063B}"/>
              </a:ext>
            </a:extLst>
          </p:cNvPr>
          <p:cNvSpPr/>
          <p:nvPr/>
        </p:nvSpPr>
        <p:spPr bwMode="auto">
          <a:xfrm flipV="1">
            <a:off x="3803567" y="2065489"/>
            <a:ext cx="1002208" cy="1282623"/>
          </a:xfrm>
          <a:prstGeom prst="bentArrow">
            <a:avLst>
              <a:gd name="adj1" fmla="val 13752"/>
              <a:gd name="adj2" fmla="val 14604"/>
              <a:gd name="adj3" fmla="val 15324"/>
              <a:gd name="adj4" fmla="val 43750"/>
            </a:avLst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Куб 21">
            <a:extLst>
              <a:ext uri="{FF2B5EF4-FFF2-40B4-BE49-F238E27FC236}">
                <a16:creationId xmlns:a16="http://schemas.microsoft.com/office/drawing/2014/main" id="{3C5C4B78-64FE-4AC4-BC4F-27210D84A08D}"/>
              </a:ext>
            </a:extLst>
          </p:cNvPr>
          <p:cNvSpPr/>
          <p:nvPr/>
        </p:nvSpPr>
        <p:spPr bwMode="auto">
          <a:xfrm>
            <a:off x="8187202" y="1484784"/>
            <a:ext cx="864096" cy="668670"/>
          </a:xfrm>
          <a:prstGeom prst="cube">
            <a:avLst>
              <a:gd name="adj" fmla="val 15707"/>
            </a:avLst>
          </a:prstGeom>
          <a:solidFill>
            <a:srgbClr val="00B050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CPU</a:t>
            </a:r>
          </a:p>
        </p:txBody>
      </p:sp>
      <p:sp>
        <p:nvSpPr>
          <p:cNvPr id="24" name="Стрелка: вправо 23">
            <a:extLst>
              <a:ext uri="{FF2B5EF4-FFF2-40B4-BE49-F238E27FC236}">
                <a16:creationId xmlns:a16="http://schemas.microsoft.com/office/drawing/2014/main" id="{F872EFE3-D9CA-406C-B741-4363FADB20C8}"/>
              </a:ext>
            </a:extLst>
          </p:cNvPr>
          <p:cNvSpPr/>
          <p:nvPr/>
        </p:nvSpPr>
        <p:spPr bwMode="auto">
          <a:xfrm>
            <a:off x="7758108" y="1671481"/>
            <a:ext cx="422185" cy="289400"/>
          </a:xfrm>
          <a:prstGeom prst="rightArrow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Куб 24">
            <a:extLst>
              <a:ext uri="{FF2B5EF4-FFF2-40B4-BE49-F238E27FC236}">
                <a16:creationId xmlns:a16="http://schemas.microsoft.com/office/drawing/2014/main" id="{F37B0F12-2FA1-4CE6-86CA-50B6811DF50B}"/>
              </a:ext>
            </a:extLst>
          </p:cNvPr>
          <p:cNvSpPr/>
          <p:nvPr/>
        </p:nvSpPr>
        <p:spPr bwMode="auto">
          <a:xfrm>
            <a:off x="8161554" y="2780928"/>
            <a:ext cx="864096" cy="668670"/>
          </a:xfrm>
          <a:prstGeom prst="cube">
            <a:avLst>
              <a:gd name="adj" fmla="val 15707"/>
            </a:avLst>
          </a:prstGeom>
          <a:solidFill>
            <a:srgbClr val="00B050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VM</a:t>
            </a:r>
          </a:p>
        </p:txBody>
      </p:sp>
      <p:sp>
        <p:nvSpPr>
          <p:cNvPr id="26" name="Стрелка: вправо 25">
            <a:extLst>
              <a:ext uri="{FF2B5EF4-FFF2-40B4-BE49-F238E27FC236}">
                <a16:creationId xmlns:a16="http://schemas.microsoft.com/office/drawing/2014/main" id="{871A21F4-A354-4A5B-9DE7-E6B57C73EA59}"/>
              </a:ext>
            </a:extLst>
          </p:cNvPr>
          <p:cNvSpPr/>
          <p:nvPr/>
        </p:nvSpPr>
        <p:spPr bwMode="auto">
          <a:xfrm>
            <a:off x="7758108" y="3058714"/>
            <a:ext cx="403446" cy="289400"/>
          </a:xfrm>
          <a:prstGeom prst="rightArrow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Стрелка: вправо 26">
            <a:extLst>
              <a:ext uri="{FF2B5EF4-FFF2-40B4-BE49-F238E27FC236}">
                <a16:creationId xmlns:a16="http://schemas.microsoft.com/office/drawing/2014/main" id="{3A7E0B6C-A69D-40B4-A8B8-CBB98D5A0135}"/>
              </a:ext>
            </a:extLst>
          </p:cNvPr>
          <p:cNvSpPr/>
          <p:nvPr/>
        </p:nvSpPr>
        <p:spPr bwMode="auto">
          <a:xfrm>
            <a:off x="107504" y="1671481"/>
            <a:ext cx="220534" cy="289400"/>
          </a:xfrm>
          <a:prstGeom prst="rightArrow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Стрелка: вправо 27">
            <a:extLst>
              <a:ext uri="{FF2B5EF4-FFF2-40B4-BE49-F238E27FC236}">
                <a16:creationId xmlns:a16="http://schemas.microsoft.com/office/drawing/2014/main" id="{0A69779B-D35A-4398-9132-DE45C16786C8}"/>
              </a:ext>
            </a:extLst>
          </p:cNvPr>
          <p:cNvSpPr/>
          <p:nvPr/>
        </p:nvSpPr>
        <p:spPr bwMode="auto">
          <a:xfrm rot="16200000">
            <a:off x="8287732" y="2175694"/>
            <a:ext cx="627474" cy="58299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JIT</a:t>
            </a:r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13DDB4B1-6B0B-4E1C-A765-BC1DC2C123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893947"/>
              </p:ext>
            </p:extLst>
          </p:nvPr>
        </p:nvGraphicFramePr>
        <p:xfrm>
          <a:off x="164710" y="4527988"/>
          <a:ext cx="8886588" cy="1997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1646">
                  <a:extLst>
                    <a:ext uri="{9D8B030D-6E8A-4147-A177-3AD203B41FA5}">
                      <a16:colId xmlns:a16="http://schemas.microsoft.com/office/drawing/2014/main" val="1483540038"/>
                    </a:ext>
                  </a:extLst>
                </a:gridCol>
                <a:gridCol w="1293476">
                  <a:extLst>
                    <a:ext uri="{9D8B030D-6E8A-4147-A177-3AD203B41FA5}">
                      <a16:colId xmlns:a16="http://schemas.microsoft.com/office/drawing/2014/main" val="1623539559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974311124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21531899"/>
                    </a:ext>
                  </a:extLst>
                </a:gridCol>
                <a:gridCol w="1597176">
                  <a:extLst>
                    <a:ext uri="{9D8B030D-6E8A-4147-A177-3AD203B41FA5}">
                      <a16:colId xmlns:a16="http://schemas.microsoft.com/office/drawing/2014/main" val="1020410374"/>
                    </a:ext>
                  </a:extLst>
                </a:gridCol>
                <a:gridCol w="1081922">
                  <a:extLst>
                    <a:ext uri="{9D8B030D-6E8A-4147-A177-3AD203B41FA5}">
                      <a16:colId xmlns:a16="http://schemas.microsoft.com/office/drawing/2014/main" val="10615495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197845"/>
                  </a:ext>
                </a:extLst>
              </a:tr>
              <a:tr h="940258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accent1"/>
                          </a:solidFill>
                          <a:latin typeface="+mj-lt"/>
                        </a:rPr>
                        <a:t>Архитектура не выполняется</a:t>
                      </a:r>
                      <a:endParaRPr lang="en-US" sz="1400" dirty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accent1"/>
                          </a:solidFill>
                          <a:latin typeface="+mj-lt"/>
                        </a:rPr>
                        <a:t>Алгоритмы не выполняются (пока?)</a:t>
                      </a:r>
                      <a:endParaRPr lang="en-US" sz="1400" dirty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  <a:t>Исходный код выполняется</a:t>
                      </a:r>
                      <a:b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</a:br>
                      <a: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  <a:t>(после компиляции!!!)</a:t>
                      </a:r>
                      <a:endParaRPr lang="en-US" sz="1400" dirty="0">
                        <a:solidFill>
                          <a:srgbClr val="3B885E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+mj-lt"/>
                        </a:rPr>
                        <a:t>Ассемблерный код выполняется (после ассемблирования)!!!</a:t>
                      </a:r>
                      <a:endParaRPr lang="en-US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  <a:t>Машинный код выполняется</a:t>
                      </a:r>
                      <a:b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</a:br>
                      <a: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  <a:t>(всегда)!!!</a:t>
                      </a:r>
                      <a:endParaRPr lang="en-US" sz="1400" dirty="0">
                        <a:solidFill>
                          <a:srgbClr val="3B885E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solidFill>
                            <a:srgbClr val="3B885E"/>
                          </a:solidFill>
                          <a:latin typeface="+mj-lt"/>
                        </a:rPr>
                        <a:t>Выполя</a:t>
                      </a:r>
                      <a: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  <a:t>-</a:t>
                      </a:r>
                      <a:b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</a:br>
                      <a:r>
                        <a:rPr lang="ru-RU" sz="1400" dirty="0" err="1">
                          <a:solidFill>
                            <a:srgbClr val="3B885E"/>
                          </a:solidFill>
                          <a:latin typeface="+mj-lt"/>
                        </a:rPr>
                        <a:t>нется</a:t>
                      </a:r>
                      <a:b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</a:br>
                      <a: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  <a:t>(на своих объектах)</a:t>
                      </a:r>
                      <a:endParaRPr lang="en-US" sz="1400" dirty="0">
                        <a:solidFill>
                          <a:srgbClr val="3B885E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6462142"/>
                  </a:ext>
                </a:extLst>
              </a:tr>
              <a:tr h="940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  <a:t>Байт-код выполняется</a:t>
                      </a:r>
                      <a:b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</a:br>
                      <a:r>
                        <a:rPr lang="ru-RU" sz="1400" dirty="0">
                          <a:solidFill>
                            <a:srgbClr val="3B885E"/>
                          </a:solidFill>
                          <a:latin typeface="+mj-lt"/>
                        </a:rPr>
                        <a:t>(всегда)!!!</a:t>
                      </a:r>
                      <a:endParaRPr lang="en-US" sz="1400" dirty="0">
                        <a:solidFill>
                          <a:srgbClr val="3B885E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Consolas" panose="020B06090202040302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312739"/>
                  </a:ext>
                </a:extLst>
              </a:tr>
            </a:tbl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02396228-9A41-4AAD-AC4D-EE3944EACBFA}"/>
              </a:ext>
            </a:extLst>
          </p:cNvPr>
          <p:cNvSpPr txBox="1"/>
          <p:nvPr/>
        </p:nvSpPr>
        <p:spPr>
          <a:xfrm>
            <a:off x="6059568" y="1201524"/>
            <a:ext cx="8018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rgbClr val="002060"/>
                </a:solidFill>
              </a:rPr>
              <a:t>Линковка</a:t>
            </a:r>
            <a:endParaRPr lang="en-US" sz="1100" dirty="0">
              <a:solidFill>
                <a:srgbClr val="00206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306F4D2-1676-48D6-A78C-6F5A5A81ED81}"/>
              </a:ext>
            </a:extLst>
          </p:cNvPr>
          <p:cNvSpPr txBox="1"/>
          <p:nvPr/>
        </p:nvSpPr>
        <p:spPr>
          <a:xfrm>
            <a:off x="4130398" y="1196752"/>
            <a:ext cx="9877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rgbClr val="002060"/>
                </a:solidFill>
              </a:rPr>
              <a:t>Компиляция</a:t>
            </a:r>
            <a:endParaRPr lang="en-US" sz="1100" dirty="0">
              <a:solidFill>
                <a:srgbClr val="00206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B48764-45E5-470F-B7FC-75A9AB9BEB88}"/>
              </a:ext>
            </a:extLst>
          </p:cNvPr>
          <p:cNvSpPr txBox="1"/>
          <p:nvPr/>
        </p:nvSpPr>
        <p:spPr>
          <a:xfrm>
            <a:off x="7464895" y="1196752"/>
            <a:ext cx="10086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rgbClr val="002060"/>
                </a:solidFill>
              </a:rPr>
              <a:t>Выполнение</a:t>
            </a:r>
            <a:endParaRPr lang="en-US" sz="1100" dirty="0">
              <a:solidFill>
                <a:srgbClr val="00206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A730EC9-E38A-403E-ADF9-6B624DBB7481}"/>
              </a:ext>
            </a:extLst>
          </p:cNvPr>
          <p:cNvSpPr txBox="1"/>
          <p:nvPr/>
        </p:nvSpPr>
        <p:spPr>
          <a:xfrm>
            <a:off x="2625762" y="1199369"/>
            <a:ext cx="10470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rgbClr val="002060"/>
                </a:solidFill>
              </a:rPr>
              <a:t>Кодирование</a:t>
            </a:r>
            <a:endParaRPr lang="en-US" sz="1100" dirty="0">
              <a:solidFill>
                <a:srgbClr val="002060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6C6890D-A382-4D36-BAA9-9A0755B872AA}"/>
              </a:ext>
            </a:extLst>
          </p:cNvPr>
          <p:cNvSpPr txBox="1"/>
          <p:nvPr/>
        </p:nvSpPr>
        <p:spPr>
          <a:xfrm>
            <a:off x="1030906" y="1200127"/>
            <a:ext cx="14350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err="1">
                <a:solidFill>
                  <a:srgbClr val="002060"/>
                </a:solidFill>
              </a:rPr>
              <a:t>Алгоритмирование</a:t>
            </a:r>
            <a:endParaRPr lang="en-US" sz="1100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60E927-0328-45BC-8BA2-03C21BBFBF90}"/>
              </a:ext>
            </a:extLst>
          </p:cNvPr>
          <p:cNvSpPr txBox="1"/>
          <p:nvPr/>
        </p:nvSpPr>
        <p:spPr>
          <a:xfrm>
            <a:off x="122961" y="4083487"/>
            <a:ext cx="5005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Где можно динамически анализировать код?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63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3542"/>
            <a:ext cx="7391400" cy="595536"/>
          </a:xfrm>
        </p:spPr>
        <p:txBody>
          <a:bodyPr/>
          <a:lstStyle/>
          <a:p>
            <a:pPr algn="ctr"/>
            <a:r>
              <a:rPr lang="ru-RU" sz="2400" dirty="0"/>
              <a:t>Методы ручной отладки исходного кода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ru-RU" sz="2400" dirty="0"/>
              <a:t>С</a:t>
            </a:r>
            <a:r>
              <a:rPr lang="en-US" sz="2400" dirty="0"/>
              <a:t>/C++/C#)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896448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Шаги метода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Открыть в среде разработки проект программы с исходным кодом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Запустить процесс выполнения программы (в режиме отладки)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Пошагово выполнить интересующую часть кода, отслеживая</a:t>
            </a:r>
            <a:r>
              <a:rPr lang="en-US" sz="1200" dirty="0"/>
              <a:t>: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Значения переменных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Состояние памяти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Стек вызовов функций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Точки остановки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…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08B7FF8-F35D-488D-A299-6A492EEF4B7F}"/>
              </a:ext>
            </a:extLst>
          </p:cNvPr>
          <p:cNvSpPr/>
          <p:nvPr/>
        </p:nvSpPr>
        <p:spPr>
          <a:xfrm>
            <a:off x="0" y="2917974"/>
            <a:ext cx="500404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Типичные применяемые средства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/>
              <a:t>Microsoft Visual Studio (</a:t>
            </a:r>
            <a:r>
              <a:rPr lang="en-US" sz="12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https://visualstudio.microsoft.com</a:t>
            </a:r>
            <a:r>
              <a:rPr lang="en-US" sz="1200" dirty="0"/>
              <a:t>)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Продукт от </a:t>
            </a:r>
            <a:r>
              <a:rPr lang="en-US" sz="1200" dirty="0"/>
              <a:t>Microsoft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Полноценный </a:t>
            </a:r>
            <a:r>
              <a:rPr lang="en-US" sz="1200" dirty="0"/>
              <a:t>IDE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Поддержка расширений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Бесплатное</a:t>
            </a:r>
            <a:endParaRPr lang="en-US" sz="1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647EE7A-3A35-4E7A-80B2-6EA11F8F8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3353223"/>
            <a:ext cx="5350804" cy="350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310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3542"/>
            <a:ext cx="7391400" cy="595536"/>
          </a:xfrm>
        </p:spPr>
        <p:txBody>
          <a:bodyPr/>
          <a:lstStyle/>
          <a:p>
            <a:pPr algn="ctr"/>
            <a:r>
              <a:rPr lang="ru-RU" sz="2400" dirty="0"/>
              <a:t>Методы ручной отладки исходного кода</a:t>
            </a:r>
            <a:br>
              <a:rPr lang="en-US" sz="2400" dirty="0"/>
            </a:br>
            <a:r>
              <a:rPr lang="en-US" sz="2400" dirty="0"/>
              <a:t>(Java)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896448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Шаги метода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Открыть в среде разработки проект программы с исходным кодом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Запустить процесс выполнения программы (в режиме отладки)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Пошагово выполнить интересующую часть кода, отслеживая</a:t>
            </a:r>
            <a:r>
              <a:rPr lang="en-US" sz="1200" dirty="0"/>
              <a:t>: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Значения переменных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Состояние памяти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Стек вызовов функций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Точки остановки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…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08B7FF8-F35D-488D-A299-6A492EEF4B7F}"/>
              </a:ext>
            </a:extLst>
          </p:cNvPr>
          <p:cNvSpPr/>
          <p:nvPr/>
        </p:nvSpPr>
        <p:spPr>
          <a:xfrm>
            <a:off x="0" y="2996947"/>
            <a:ext cx="5004048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Типичные применяемые средства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/>
              <a:t>Eclipse (</a:t>
            </a:r>
            <a:r>
              <a:rPr lang="en-US" sz="1200" dirty="0">
                <a:solidFill>
                  <a:srgbClr val="00079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http://eclipse.org</a:t>
            </a:r>
            <a:r>
              <a:rPr lang="en-US" sz="1200" dirty="0"/>
              <a:t>)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Платформа для поддержки любых платформ и языков программирования</a:t>
            </a:r>
            <a:endParaRPr lang="en-US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Платформа для разработки расширений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Интеграция с системами</a:t>
            </a:r>
            <a:br>
              <a:rPr lang="en-US" sz="1200" dirty="0"/>
            </a:br>
            <a:r>
              <a:rPr lang="ru-RU" sz="1200" dirty="0"/>
              <a:t>управления версий</a:t>
            </a:r>
            <a:r>
              <a:rPr lang="en-US" sz="1200" dirty="0"/>
              <a:t> CVS, GIT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Бесплатное</a:t>
            </a:r>
            <a:endParaRPr lang="en-US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/>
              <a:t>NetBeans (</a:t>
            </a:r>
            <a:r>
              <a:rPr lang="en-US" sz="1200" dirty="0">
                <a:solidFill>
                  <a:srgbClr val="00079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https://netbeans.org</a:t>
            </a:r>
            <a:r>
              <a:rPr lang="en-US" sz="1200" dirty="0"/>
              <a:t>)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Поддерживается и спонсируется </a:t>
            </a:r>
            <a:r>
              <a:rPr lang="en-US" sz="1200" dirty="0"/>
              <a:t>Oracle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Поддержка плагинов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Бесплатное</a:t>
            </a:r>
            <a:endParaRPr lang="en-US" sz="12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71BB7FF-EF28-47AA-AE71-5C6553431B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1960" y="3617640"/>
            <a:ext cx="4644148" cy="324036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86BC93A-7049-450E-8CCA-8F9136E32F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2120" y="1268760"/>
            <a:ext cx="3457219" cy="309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305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Соединитель: изогнутый 13">
            <a:extLst>
              <a:ext uri="{FF2B5EF4-FFF2-40B4-BE49-F238E27FC236}">
                <a16:creationId xmlns:a16="http://schemas.microsoft.com/office/drawing/2014/main" id="{8ABADFD6-B138-437F-AFD5-15A4A1861EC9}"/>
              </a:ext>
            </a:extLst>
          </p:cNvPr>
          <p:cNvCxnSpPr>
            <a:cxnSpLocks/>
          </p:cNvCxnSpPr>
          <p:nvPr/>
        </p:nvCxnSpPr>
        <p:spPr bwMode="auto">
          <a:xfrm>
            <a:off x="2339752" y="5445224"/>
            <a:ext cx="2108967" cy="346349"/>
          </a:xfrm>
          <a:prstGeom prst="curvedConnector3">
            <a:avLst>
              <a:gd name="adj1" fmla="val 50000"/>
            </a:avLst>
          </a:prstGeom>
          <a:ln w="28575">
            <a:solidFill>
              <a:srgbClr val="3B885E"/>
            </a:solidFill>
            <a:headEnd type="none" w="med" len="med"/>
            <a:tailEnd type="triangle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3542"/>
            <a:ext cx="7391400" cy="595536"/>
          </a:xfrm>
        </p:spPr>
        <p:txBody>
          <a:bodyPr/>
          <a:lstStyle/>
          <a:p>
            <a:pPr algn="ctr"/>
            <a:r>
              <a:rPr lang="ru-RU" sz="2400" dirty="0"/>
              <a:t>Методы ручной отладки машинного кода</a:t>
            </a:r>
            <a:br>
              <a:rPr lang="en-US" sz="2400" dirty="0"/>
            </a:br>
            <a:r>
              <a:rPr lang="en-US" sz="2400" dirty="0"/>
              <a:t>(C/C++)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896448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Шаги метода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Открыть в отладчике машинный код программы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Запустить процесс отладки программы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Пошагово выполнить интересующую часть кода, отслеживая</a:t>
            </a:r>
            <a:r>
              <a:rPr lang="en-US" sz="1200" dirty="0"/>
              <a:t>: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Значения регистров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Состояние памяти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Стек вызовов функций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Точки остановки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…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08B7FF8-F35D-488D-A299-6A492EEF4B7F}"/>
              </a:ext>
            </a:extLst>
          </p:cNvPr>
          <p:cNvSpPr/>
          <p:nvPr/>
        </p:nvSpPr>
        <p:spPr>
          <a:xfrm>
            <a:off x="0" y="2996947"/>
            <a:ext cx="896448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Типичные применяемые средства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/>
              <a:t>Microsoft Visual Studio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https://visualstudio.microsoft.com</a:t>
            </a:r>
            <a:r>
              <a:rPr lang="en-US" sz="1200" dirty="0"/>
              <a:t>)</a:t>
            </a:r>
          </a:p>
          <a:p>
            <a:pPr marL="1085850" lvl="2" indent="-171450" algn="l">
              <a:buFont typeface="Wingdings" panose="05000000000000000000" pitchFamily="2" charset="2"/>
              <a:buChar char="§"/>
            </a:pPr>
            <a:r>
              <a:rPr lang="ru-RU" sz="1200" dirty="0"/>
              <a:t>Официальное и встроенное в </a:t>
            </a:r>
            <a:r>
              <a:rPr lang="en-US" sz="1200" dirty="0"/>
              <a:t>IDE</a:t>
            </a:r>
            <a:endParaRPr lang="ru-RU" sz="1200" dirty="0"/>
          </a:p>
          <a:p>
            <a:pPr lvl="2" algn="l"/>
            <a:endParaRPr lang="en-US" sz="6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 err="1"/>
              <a:t>WinDbg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rgbClr val="00079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https://docs.microsoft.com/en-us/windows-hardware/drivers/debugger/debugger-download-tools</a:t>
            </a:r>
            <a:r>
              <a:rPr lang="en-US" sz="1200" dirty="0"/>
              <a:t>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Простое, отлаживает драйвера и аварийные дампы памяти (</a:t>
            </a:r>
            <a:r>
              <a:rPr lang="en-US" sz="1200" dirty="0">
                <a:solidFill>
                  <a:schemeClr val="bg1"/>
                </a:solidFill>
                <a:highlight>
                  <a:srgbClr val="000080"/>
                </a:highlight>
              </a:rPr>
              <a:t>Blue Screen Of Death</a:t>
            </a:r>
            <a:r>
              <a:rPr lang="en-US" sz="1200" dirty="0"/>
              <a:t>)</a:t>
            </a:r>
            <a:endParaRPr lang="ru-RU" sz="1200" dirty="0"/>
          </a:p>
          <a:p>
            <a:pPr lvl="2" algn="l"/>
            <a:endParaRPr lang="en-US" sz="6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/>
              <a:t>IDA Pro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rgbClr val="000798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https://www.hex-rays.com/products/ida</a:t>
            </a:r>
            <a:r>
              <a:rPr lang="en-US" sz="1200" dirty="0"/>
              <a:t>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Навигация, блок-схемы, скрипты,</a:t>
            </a:r>
            <a:br>
              <a:rPr lang="en-US" sz="1200" dirty="0"/>
            </a:br>
            <a:r>
              <a:rPr lang="ru-RU" sz="1200" dirty="0"/>
              <a:t>декомпиляция, набор внешних отладчиков</a:t>
            </a:r>
          </a:p>
          <a:p>
            <a:pPr lvl="2" algn="l"/>
            <a:endParaRPr lang="en-US" sz="6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/>
              <a:t>Immunity Debugger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rgbClr val="000798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https://www.immunityinc.com/products/debugger</a:t>
            </a:r>
            <a:r>
              <a:rPr lang="en-US" sz="1200" dirty="0"/>
              <a:t>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US" sz="1200" dirty="0"/>
              <a:t>“Old Style Hacking”</a:t>
            </a:r>
            <a:endParaRPr lang="ru-RU" sz="1200" dirty="0"/>
          </a:p>
          <a:p>
            <a:pPr lvl="2" algn="l"/>
            <a:endParaRPr lang="en-US" sz="6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/>
              <a:t>X64dbg (</a:t>
            </a:r>
            <a:r>
              <a:rPr lang="en-US" sz="1200" dirty="0">
                <a:solidFill>
                  <a:srgbClr val="000798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https://x64dbg.com</a:t>
            </a:r>
            <a:r>
              <a:rPr lang="en-US" sz="1200" dirty="0"/>
              <a:t>)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Просто очень хорош (+ наследие </a:t>
            </a:r>
            <a:r>
              <a:rPr lang="en-US" sz="1200" i="1" dirty="0" err="1"/>
              <a:t>OllyDbg</a:t>
            </a:r>
            <a:r>
              <a:rPr lang="ru-RU" sz="1200" dirty="0"/>
              <a:t>)!</a:t>
            </a:r>
          </a:p>
          <a:p>
            <a:pPr lvl="2" algn="l"/>
            <a:endParaRPr lang="en-US" sz="6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/>
              <a:t>gdb.exe (</a:t>
            </a:r>
            <a:r>
              <a:rPr lang="en-US" sz="1200" dirty="0">
                <a:solidFill>
                  <a:srgbClr val="000798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http://www.gnu.org/software/gdb/</a:t>
            </a:r>
            <a:r>
              <a:rPr lang="en-US" sz="1200" dirty="0"/>
              <a:t>)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US" sz="1200" dirty="0"/>
              <a:t>“Hard Old Style Hacking” (</a:t>
            </a:r>
            <a:r>
              <a:rPr lang="ru-RU" sz="1200" dirty="0"/>
              <a:t>Консольное)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endParaRPr lang="ru-RU" sz="12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7CC4CF5-210C-42DD-967F-CAD8E71B0A0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6894" y="1124744"/>
            <a:ext cx="3657106" cy="295681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75CC71A-0BBA-4E7E-9A3D-B51A7DB189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48719" y="4680520"/>
            <a:ext cx="4695281" cy="2132856"/>
          </a:xfrm>
          <a:prstGeom prst="rect">
            <a:avLst/>
          </a:prstGeom>
        </p:spPr>
      </p:pic>
      <p:cxnSp>
        <p:nvCxnSpPr>
          <p:cNvPr id="9" name="Соединитель: изогнутый 8">
            <a:extLst>
              <a:ext uri="{FF2B5EF4-FFF2-40B4-BE49-F238E27FC236}">
                <a16:creationId xmlns:a16="http://schemas.microsoft.com/office/drawing/2014/main" id="{70BC16AC-59B4-4295-8DA3-552995845AB5}"/>
              </a:ext>
            </a:extLst>
          </p:cNvPr>
          <p:cNvCxnSpPr>
            <a:cxnSpLocks/>
            <a:endCxn id="3" idx="1"/>
          </p:cNvCxnSpPr>
          <p:nvPr/>
        </p:nvCxnSpPr>
        <p:spPr bwMode="auto">
          <a:xfrm flipV="1">
            <a:off x="2555776" y="2603149"/>
            <a:ext cx="2931118" cy="753843"/>
          </a:xfrm>
          <a:prstGeom prst="curvedConnector3">
            <a:avLst>
              <a:gd name="adj1" fmla="val 50000"/>
            </a:avLst>
          </a:prstGeom>
          <a:ln w="28575">
            <a:solidFill>
              <a:srgbClr val="3B885E"/>
            </a:solidFill>
            <a:headEnd type="none" w="med" len="med"/>
            <a:tailEnd type="triangle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08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3542"/>
            <a:ext cx="7391400" cy="595536"/>
          </a:xfrm>
        </p:spPr>
        <p:txBody>
          <a:bodyPr/>
          <a:lstStyle/>
          <a:p>
            <a:pPr algn="ctr"/>
            <a:r>
              <a:rPr lang="ru-RU" sz="2400" dirty="0"/>
              <a:t>Методы ручной отладки байт-кода</a:t>
            </a:r>
            <a:br>
              <a:rPr lang="en-US" sz="2400" dirty="0"/>
            </a:br>
            <a:r>
              <a:rPr lang="en-US" sz="2400" dirty="0"/>
              <a:t>(C#)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896448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Шаги метода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Открыть в отладчике байт-код программы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Запустить процесс отладки программы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Пошагово выполнить интересующую часть кода, отслеживая</a:t>
            </a:r>
            <a:r>
              <a:rPr lang="en-US" sz="1200" dirty="0"/>
              <a:t>: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Значения регистров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Состояние памяти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Стек вызовов функций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Точки остановки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…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08B7FF8-F35D-488D-A299-6A492EEF4B7F}"/>
              </a:ext>
            </a:extLst>
          </p:cNvPr>
          <p:cNvSpPr/>
          <p:nvPr/>
        </p:nvSpPr>
        <p:spPr>
          <a:xfrm>
            <a:off x="0" y="2996947"/>
            <a:ext cx="896448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Типичные применяемые средства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/>
              <a:t>Microsoft CLR Debugger – </a:t>
            </a:r>
            <a:r>
              <a:rPr lang="en-US" sz="1200" dirty="0" err="1"/>
              <a:t>DbgCLR</a:t>
            </a:r>
            <a:r>
              <a:rPr lang="en-US" sz="1200" dirty="0"/>
              <a:t> (</a:t>
            </a:r>
            <a:r>
              <a:rPr lang="ru-RU" sz="1200" dirty="0"/>
              <a:t>из состава </a:t>
            </a:r>
            <a:r>
              <a:rPr lang="en-US" sz="1200" dirty="0" err="1"/>
              <a:t>.Net</a:t>
            </a:r>
            <a:r>
              <a:rPr lang="en-US" sz="1200" dirty="0"/>
              <a:t> SDK) (</a:t>
            </a:r>
            <a:r>
              <a:rPr lang="en-US" sz="12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https://visualstudio.microsoft.com</a:t>
            </a:r>
            <a:r>
              <a:rPr lang="en-US" sz="1200" dirty="0"/>
              <a:t>)</a:t>
            </a:r>
          </a:p>
          <a:p>
            <a:pPr marL="1085850" lvl="2" indent="-171450" algn="l">
              <a:buFont typeface="Wingdings" panose="05000000000000000000" pitchFamily="2" charset="2"/>
              <a:buChar char="§"/>
            </a:pPr>
            <a:r>
              <a:rPr lang="ru-RU" sz="1200" dirty="0"/>
              <a:t>Официальное</a:t>
            </a:r>
            <a:endParaRPr lang="en-US" sz="1200" dirty="0"/>
          </a:p>
          <a:p>
            <a:pPr marL="742950" lvl="1" indent="-285750" algn="l">
              <a:buFont typeface="+mj-lt"/>
              <a:buAutoNum type="arabicParenR"/>
            </a:pPr>
            <a:endParaRPr lang="ru-RU" sz="12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 err="1"/>
              <a:t>.Net</a:t>
            </a:r>
            <a:r>
              <a:rPr lang="en-US" sz="1200" dirty="0"/>
              <a:t> Reflector (</a:t>
            </a:r>
            <a:r>
              <a:rPr lang="en-US" sz="1200" dirty="0">
                <a:solidFill>
                  <a:srgbClr val="00079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https://www.red-gate.com/products/dotnet-development/reflector/</a:t>
            </a:r>
            <a:r>
              <a:rPr lang="en-US" sz="1200" dirty="0"/>
              <a:t>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US" sz="1200" dirty="0"/>
              <a:t>“Must-Have”:</a:t>
            </a:r>
            <a:endParaRPr lang="ru-RU" sz="1200" dirty="0"/>
          </a:p>
          <a:p>
            <a:pPr marL="1657350" lvl="3" indent="-285750" algn="l">
              <a:buFont typeface="Courier New" panose="02070309020205020404" pitchFamily="49" charset="0"/>
              <a:buChar char="o"/>
            </a:pPr>
            <a:r>
              <a:rPr lang="ru-RU" sz="1200" dirty="0"/>
              <a:t>декомпиляция, отладка,</a:t>
            </a:r>
          </a:p>
          <a:p>
            <a:pPr marL="1657350" lvl="3" indent="-285750" algn="l">
              <a:buFont typeface="Courier New" panose="02070309020205020404" pitchFamily="49" charset="0"/>
              <a:buChar char="o"/>
            </a:pPr>
            <a:r>
              <a:rPr lang="ru-RU" sz="1200" dirty="0"/>
              <a:t>поиск ошибок, сравнение версий</a:t>
            </a:r>
            <a:endParaRPr lang="en-US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Платное</a:t>
            </a:r>
            <a:endParaRPr lang="en-US" sz="1200" dirty="0"/>
          </a:p>
          <a:p>
            <a:pPr marL="742950" lvl="1" indent="-285750" algn="l">
              <a:buFont typeface="+mj-lt"/>
              <a:buAutoNum type="arabicParenR"/>
            </a:pPr>
            <a:endParaRPr lang="en-US" sz="1200" dirty="0"/>
          </a:p>
          <a:p>
            <a:pPr marL="742950" lvl="1" indent="-285750" algn="l">
              <a:buFont typeface="+mj-lt"/>
              <a:buAutoNum type="arabicParenR"/>
            </a:pPr>
            <a:endParaRPr lang="en-US" sz="1200" dirty="0"/>
          </a:p>
          <a:p>
            <a:pPr marL="742950" lvl="1" indent="-285750" algn="l">
              <a:buFont typeface="+mj-lt"/>
              <a:buAutoNum type="arabicParenR"/>
            </a:pPr>
            <a:endParaRPr lang="en-US" sz="1200" dirty="0"/>
          </a:p>
          <a:p>
            <a:pPr marL="742950" lvl="1" indent="-285750" algn="l">
              <a:buFont typeface="+mj-lt"/>
              <a:buAutoNum type="arabicParenR"/>
            </a:pPr>
            <a:r>
              <a:rPr lang="en-US" sz="1200" dirty="0" err="1"/>
              <a:t>dnSpy</a:t>
            </a:r>
            <a:r>
              <a:rPr lang="en-US" sz="1200" dirty="0"/>
              <a:t> (</a:t>
            </a:r>
            <a:r>
              <a:rPr lang="en-US" sz="1200" dirty="0">
                <a:solidFill>
                  <a:srgbClr val="000798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https://github.com/0xd4d/dnSpy</a:t>
            </a:r>
            <a:r>
              <a:rPr lang="en-US" sz="1200" dirty="0"/>
              <a:t>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Богатый функционал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Приятный интерфейс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Открытый проект</a:t>
            </a:r>
            <a:endParaRPr lang="en-US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Бесплатное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US" sz="1200" dirty="0"/>
              <a:t>“</a:t>
            </a:r>
            <a:r>
              <a:rPr lang="ru-RU" sz="1200" dirty="0"/>
              <a:t>Сделано для людей</a:t>
            </a:r>
            <a:r>
              <a:rPr lang="en-US" sz="1200" dirty="0"/>
              <a:t>”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9D86D30-F95B-4EBA-8446-AA193910F3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8847" y="4077072"/>
            <a:ext cx="4925315" cy="2797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84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3542"/>
            <a:ext cx="7391400" cy="595536"/>
          </a:xfrm>
        </p:spPr>
        <p:txBody>
          <a:bodyPr/>
          <a:lstStyle/>
          <a:p>
            <a:pPr algn="ctr"/>
            <a:r>
              <a:rPr lang="ru-RU" sz="2400" dirty="0"/>
              <a:t>Методы ручной отладки байт-кода</a:t>
            </a:r>
            <a:br>
              <a:rPr lang="en-US" sz="2400" dirty="0"/>
            </a:br>
            <a:r>
              <a:rPr lang="en-US" sz="2400" dirty="0"/>
              <a:t>(Java)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896448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Шаги метода</a:t>
            </a:r>
            <a:r>
              <a:rPr lang="en-US" sz="1400" dirty="0"/>
              <a:t>:</a:t>
            </a:r>
            <a:endParaRPr lang="ru-RU" sz="1400" dirty="0"/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Открыть в отладчике байт-код программы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Запустить процесс отладки программы</a:t>
            </a:r>
          </a:p>
          <a:p>
            <a:pPr marL="742950" lvl="1" indent="-285750" algn="l">
              <a:buFont typeface="+mj-lt"/>
              <a:buAutoNum type="arabicParenR"/>
            </a:pPr>
            <a:r>
              <a:rPr lang="ru-RU" sz="1200" dirty="0"/>
              <a:t>Пошагово выполнить интересующую часть кода, отслеживая</a:t>
            </a:r>
            <a:r>
              <a:rPr lang="en-US" sz="1200" dirty="0"/>
              <a:t>:</a:t>
            </a:r>
            <a:endParaRPr lang="ru-RU" sz="12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Значения регистров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Состояние памяти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Стек вызовов функций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Точки остановки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200" dirty="0"/>
              <a:t>…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08B7FF8-F35D-488D-A299-6A492EEF4B7F}"/>
              </a:ext>
            </a:extLst>
          </p:cNvPr>
          <p:cNvSpPr/>
          <p:nvPr/>
        </p:nvSpPr>
        <p:spPr>
          <a:xfrm>
            <a:off x="0" y="2996947"/>
            <a:ext cx="896448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sz="1400" dirty="0"/>
              <a:t>Типичные применяемые средства</a:t>
            </a:r>
            <a:r>
              <a:rPr lang="en-US" sz="1400" dirty="0"/>
              <a:t>:</a:t>
            </a:r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/>
              <a:t>Bytecode Visualizer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rgbClr val="00079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http://www.drgarbage.com/bytecode-visualizer/</a:t>
            </a:r>
            <a:r>
              <a:rPr lang="en-US" sz="1200" dirty="0"/>
              <a:t>)</a:t>
            </a:r>
          </a:p>
          <a:p>
            <a:pPr marL="800100" lvl="1" indent="-342900" algn="l">
              <a:buFont typeface="+mj-lt"/>
              <a:buAutoNum type="arabicParenR"/>
            </a:pPr>
            <a:endParaRPr lang="en-US" sz="1200" dirty="0"/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 err="1"/>
              <a:t>JSwat</a:t>
            </a:r>
            <a:r>
              <a:rPr lang="en-US" sz="1200" dirty="0"/>
              <a:t> Debugger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rgbClr val="00079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https://github.com/nlfiedler/jswat</a:t>
            </a:r>
            <a:r>
              <a:rPr lang="en-US" sz="1200" dirty="0"/>
              <a:t>)</a:t>
            </a:r>
          </a:p>
          <a:p>
            <a:pPr marL="800100" lvl="1" indent="-342900" algn="l">
              <a:buFont typeface="+mj-lt"/>
              <a:buAutoNum type="arabicParenR"/>
            </a:pPr>
            <a:endParaRPr lang="en-US" sz="1200" dirty="0"/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/>
              <a:t>Java </a:t>
            </a:r>
            <a:r>
              <a:rPr lang="en-US" sz="1200" dirty="0" err="1"/>
              <a:t>ByteCode</a:t>
            </a:r>
            <a:r>
              <a:rPr lang="en-US" sz="1200" dirty="0"/>
              <a:t> Debugger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rgbClr val="000798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http://sourceforge.net/projects/jbcd/</a:t>
            </a:r>
            <a:r>
              <a:rPr lang="en-US" sz="1200" dirty="0"/>
              <a:t>)</a:t>
            </a:r>
          </a:p>
          <a:p>
            <a:pPr marL="800100" lvl="1" indent="-342900" algn="l">
              <a:buFont typeface="+mj-lt"/>
              <a:buAutoNum type="arabicParenR"/>
            </a:pPr>
            <a:endParaRPr lang="en-US" sz="1200" dirty="0"/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/>
              <a:t>Bytecode Viewer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rgbClr val="000798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https://the.bytecode.club/pages.php?page=bytecode-viewer</a:t>
            </a:r>
            <a:r>
              <a:rPr lang="en-US" sz="1200" dirty="0"/>
              <a:t>)</a:t>
            </a:r>
          </a:p>
          <a:p>
            <a:pPr marL="800100" lvl="1" indent="-342900" algn="l">
              <a:buFont typeface="+mj-lt"/>
              <a:buAutoNum type="arabicParenR"/>
            </a:pPr>
            <a:endParaRPr lang="en-US" sz="1200" dirty="0"/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 err="1"/>
              <a:t>JavaSnoop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rgbClr val="000798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https://code.google.com/p/javasnoop/</a:t>
            </a:r>
            <a:r>
              <a:rPr lang="en-US" sz="1200" dirty="0"/>
              <a:t>)</a:t>
            </a:r>
          </a:p>
          <a:p>
            <a:pPr marL="800100" lvl="1" indent="-342900" algn="l">
              <a:buFont typeface="+mj-lt"/>
              <a:buAutoNum type="arabicParenR"/>
            </a:pPr>
            <a:endParaRPr lang="en-US" sz="1200" dirty="0"/>
          </a:p>
          <a:p>
            <a:pPr marL="800100" lvl="1" indent="-342900" algn="l">
              <a:buFont typeface="+mj-lt"/>
              <a:buAutoNum type="arabicParenR"/>
            </a:pPr>
            <a:r>
              <a:rPr lang="en-US" sz="1200" dirty="0"/>
              <a:t>Bytecode Outline</a:t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en-US" sz="1200" dirty="0">
                <a:solidFill>
                  <a:srgbClr val="000798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http://andrei.gmxhome.de/bytecode/index.html</a:t>
            </a:r>
            <a:r>
              <a:rPr lang="en-US" sz="1200" dirty="0"/>
              <a:t>)</a:t>
            </a:r>
          </a:p>
          <a:p>
            <a:pPr marL="800100" lvl="1" indent="-342900" algn="l">
              <a:buFont typeface="+mj-lt"/>
              <a:buAutoNum type="arabicParenR"/>
            </a:pPr>
            <a:endParaRPr lang="ru-RU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71C40D-95AA-4D51-8863-768CFECB2DED}"/>
              </a:ext>
            </a:extLst>
          </p:cNvPr>
          <p:cNvSpPr txBox="1"/>
          <p:nvPr/>
        </p:nvSpPr>
        <p:spPr>
          <a:xfrm>
            <a:off x="-34536" y="6585110"/>
            <a:ext cx="91785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Все средства более-менее одинаковые</a:t>
            </a:r>
            <a:endParaRPr lang="en-US" sz="1050" i="1" dirty="0"/>
          </a:p>
        </p:txBody>
      </p:sp>
      <p:sp>
        <p:nvSpPr>
          <p:cNvPr id="7" name="Пузырек для мыслей: облако 6">
            <a:extLst>
              <a:ext uri="{FF2B5EF4-FFF2-40B4-BE49-F238E27FC236}">
                <a16:creationId xmlns:a16="http://schemas.microsoft.com/office/drawing/2014/main" id="{D2A88084-1C15-4DBE-BD45-9DD3A92A82DF}"/>
              </a:ext>
            </a:extLst>
          </p:cNvPr>
          <p:cNvSpPr/>
          <p:nvPr/>
        </p:nvSpPr>
        <p:spPr bwMode="auto">
          <a:xfrm>
            <a:off x="6372200" y="1556792"/>
            <a:ext cx="2682043" cy="1360652"/>
          </a:xfrm>
          <a:prstGeom prst="cloudCallout">
            <a:avLst>
              <a:gd name="adj1" fmla="val 19105"/>
              <a:gd name="adj2" fmla="val -77585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Минутка самостоятельного выбора и изучения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471145"/>
      </p:ext>
    </p:extLst>
  </p:cSld>
  <p:clrMapOvr>
    <a:masterClrMapping/>
  </p:clrMapOvr>
</p:sld>
</file>

<file path=ppt/theme/theme1.xml><?xml version="1.0" encoding="utf-8"?>
<a:theme xmlns:a="http://schemas.openxmlformats.org/drawingml/2006/main" name="sample">
  <a:themeElements>
    <a:clrScheme name="sample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ample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Лекция 2</Template>
  <TotalTime>2187</TotalTime>
  <Words>1852</Words>
  <Application>Microsoft Office PowerPoint</Application>
  <PresentationFormat>Экран (4:3)</PresentationFormat>
  <Paragraphs>417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Consolas</vt:lpstr>
      <vt:lpstr>Courier New</vt:lpstr>
      <vt:lpstr>Verdana</vt:lpstr>
      <vt:lpstr>Wingdings</vt:lpstr>
      <vt:lpstr>sample</vt:lpstr>
      <vt:lpstr>Лекция 4. Анализ программного кода и данных (Часть 2. Динамический анализ)</vt:lpstr>
      <vt:lpstr>Содержание</vt:lpstr>
      <vt:lpstr>Типы методов анализа программ</vt:lpstr>
      <vt:lpstr>Представления программного кода</vt:lpstr>
      <vt:lpstr>Методы ручной отладки исходного кода (С/C++/C#)</vt:lpstr>
      <vt:lpstr>Методы ручной отладки исходного кода (Java)</vt:lpstr>
      <vt:lpstr>Методы ручной отладки машинного кода (C/C++)</vt:lpstr>
      <vt:lpstr>Методы ручной отладки байт-кода (C#)</vt:lpstr>
      <vt:lpstr>Методы ручной отладки байт-кода (Java)</vt:lpstr>
      <vt:lpstr>Лекция 4. Анализ программного кода и данных (Часть 2. Динамический анализ)</vt:lpstr>
      <vt:lpstr>Методы эмуляции машинного кода (C/C++)</vt:lpstr>
      <vt:lpstr>Методы эмуляции машинного кода для специализированных платформ (C/C++)</vt:lpstr>
      <vt:lpstr>Методы эмуляции целой сети на базе Dynamips</vt:lpstr>
      <vt:lpstr>Лекция 4. Анализ программного кода и данных (Часть 2. Динамический анализ)</vt:lpstr>
      <vt:lpstr>Задание на практику – 1</vt:lpstr>
      <vt:lpstr>Задание на практику – 2</vt:lpstr>
      <vt:lpstr>Задание на практику – 3</vt:lpstr>
      <vt:lpstr>Задание на практику – 4</vt:lpstr>
      <vt:lpstr>Задание на практику – 5 (Шаги выполнения – для отчета)</vt:lpstr>
      <vt:lpstr>Задание на практику – 6 (Варианты решения задания)</vt:lpstr>
      <vt:lpstr>Лекция 4. Анализ программного кода и данных (Часть 2. Динамический анализ)</vt:lpstr>
    </vt:vector>
  </TitlesOfParts>
  <Company>Guilddesign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Жизненный цикл программного обеспечения</dc:title>
  <dc:creator>Константин Израилов</dc:creator>
  <cp:lastModifiedBy>Константин Израилов</cp:lastModifiedBy>
  <cp:revision>629</cp:revision>
  <cp:lastPrinted>2018-09-30T12:22:21Z</cp:lastPrinted>
  <dcterms:created xsi:type="dcterms:W3CDTF">2018-09-16T12:13:40Z</dcterms:created>
  <dcterms:modified xsi:type="dcterms:W3CDTF">2018-10-15T00:19:50Z</dcterms:modified>
</cp:coreProperties>
</file>